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</p:sldIdLst>
  <p:sldSz cy="6858000" cx="12192000"/>
  <p:notesSz cx="6858000" cy="9144000"/>
  <p:embeddedFontLst>
    <p:embeddedFont>
      <p:font typeface="Poppins"/>
      <p:regular r:id="rId80"/>
      <p:bold r:id="rId81"/>
      <p:italic r:id="rId82"/>
      <p:boldItalic r:id="rId83"/>
    </p:embeddedFont>
    <p:embeddedFont>
      <p:font typeface="DM Sans"/>
      <p:regular r:id="rId84"/>
      <p:bold r:id="rId85"/>
      <p:italic r:id="rId86"/>
      <p:boldItalic r:id="rId8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8" roundtripDataSignature="AMtx7mgQt9azYS6EMtW8oniIKdti8EOg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D6C4AC8-6CFB-491D-A845-7800A1F53E2B}">
  <a:tblStyle styleId="{6D6C4AC8-6CFB-491D-A845-7800A1F53E2B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1">
              <a:alpha val="20000"/>
            </a:schemeClr>
          </a:solidFill>
        </a:fill>
      </a:tcStyle>
    </a:band1H>
    <a:band2H>
      <a:tcTxStyle b="off" i="off"/>
    </a:band2H>
    <a:band1V>
      <a:tcTxStyle b="off" i="off"/>
      <a:tcStyle>
        <a:fill>
          <a:solidFill>
            <a:schemeClr val="accent1">
              <a:alpha val="20000"/>
            </a:schemeClr>
          </a:solidFill>
        </a:fill>
      </a:tcStyle>
    </a:band1V>
    <a:band2V>
      <a:tcTxStyle b="off" i="off"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tcBdr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DMSans-regular.fntdata"/><Relationship Id="rId83" Type="http://schemas.openxmlformats.org/officeDocument/2006/relationships/font" Target="fonts/Poppins-boldItalic.fntdata"/><Relationship Id="rId42" Type="http://schemas.openxmlformats.org/officeDocument/2006/relationships/slide" Target="slides/slide37.xml"/><Relationship Id="rId86" Type="http://schemas.openxmlformats.org/officeDocument/2006/relationships/font" Target="fonts/DMSans-italic.fntdata"/><Relationship Id="rId41" Type="http://schemas.openxmlformats.org/officeDocument/2006/relationships/slide" Target="slides/slide36.xml"/><Relationship Id="rId85" Type="http://schemas.openxmlformats.org/officeDocument/2006/relationships/font" Target="fonts/DMSans-bold.fntdata"/><Relationship Id="rId44" Type="http://schemas.openxmlformats.org/officeDocument/2006/relationships/slide" Target="slides/slide39.xml"/><Relationship Id="rId88" Type="http://customschemas.google.com/relationships/presentationmetadata" Target="metadata"/><Relationship Id="rId43" Type="http://schemas.openxmlformats.org/officeDocument/2006/relationships/slide" Target="slides/slide38.xml"/><Relationship Id="rId87" Type="http://schemas.openxmlformats.org/officeDocument/2006/relationships/font" Target="fonts/DMSans-bold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Poppins-regular.fntdata"/><Relationship Id="rId82" Type="http://schemas.openxmlformats.org/officeDocument/2006/relationships/font" Target="fonts/Poppins-italic.fntdata"/><Relationship Id="rId81" Type="http://schemas.openxmlformats.org/officeDocument/2006/relationships/font" Target="fonts/Poppins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11614de2e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a11614de2e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11614de2e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3a11614de2e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d4d14410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g3ad4d14410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e1a525c92_0_9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38e1a525c92_0_9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e1a525c92_0_1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38e1a525c92_0_1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463c51f28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g3a463c51f28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8e1a525c92_0_1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38e1a525c92_0_1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8e1a525c92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8e1a525c92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e1a525c92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8e1a525c92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8e1a525c9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38e1a525c9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8e2df2ff7c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g38e2df2ff7c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8e1a525c92_0_1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8e1a525c92_0_1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8e2df2ff7c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38e2df2ff7c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e2df2ff7c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38e2df2ff7c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8e2df2ff7c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38e2df2ff7c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e2df2ff7c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38e2df2ff7c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8e2df2ff7c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38e2df2ff7c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8e2df2ff7c_2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38e2df2ff7c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e1a525c92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38e1a525c92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8e1a525c92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38e1a525c92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8e1a525c92_0_1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1" name="Google Shape;511;g38e1a525c92_0_1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8e1a525c92_0_1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38e1a525c92_0_1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8e2df2ff7c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38e2df2ff7c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8e1a525c92_0_1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g38e1a525c92_0_1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8e2df2ff7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g38e2df2ff7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8e2df2ff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1" name="Google Shape;621;g38e2df2ff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a11614de2e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a11614de2e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a11614de2e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e1a525c92_0_1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3" name="Google Shape;643;g38e1a525c92_0_1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8e1a525c92_0_8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2" name="Google Shape;652;g38e1a525c92_0_8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4" name="Google Shape;66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8e1a525c92_0_7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2" name="Google Shape;692;g38e1a525c92_0_7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8e1a525c92_0_7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g38e1a525c92_0_7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8e1a525c92_0_7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7" name="Google Shape;707;g38e1a525c92_0_7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8e2df2ff7c_2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7" name="Google Shape;717;g38e2df2ff7c_2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e1a525c92_0_7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7" name="Google Shape;727;g38e1a525c92_0_7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8e1a525c92_0_8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0" name="Google Shape;750;g38e1a525c92_0_8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8e1a525c92_0_8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g38e1a525c92_0_8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8e2df2ff7c_2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7" name="Google Shape;767;g38e2df2ff7c_2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8e1a525c92_0_1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7" name="Google Shape;777;g38e1a525c92_0_1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ac84d96a1c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5" name="Google Shape;785;g3ac84d96a1c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ac84d96a1c_0_2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6" name="Google Shape;796;g3ac84d96a1c_0_2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ac84d96a1c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4" name="Google Shape;804;g3ac84d96a1c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ac84d96a1c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3" name="Google Shape;833;g3ac84d96a1c_0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ac84d96a1c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0" name="Google Shape;840;g3ac84d96a1c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ac84d96a1c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8" name="Google Shape;848;g3ac84d96a1c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ac84d96a1c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6" name="Google Shape;856;g3ac84d96a1c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ac84d96a1c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5" name="Google Shape;865;g3ac84d96a1c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a11614de2e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3a11614de2e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ac84d96a1c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3" name="Google Shape;873;g3ac84d96a1c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ac84d96a1c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1" name="Google Shape;881;g3ac84d96a1c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ac84d96a1c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9" name="Google Shape;889;g3ac84d96a1c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ac84d96a1c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7" name="Google Shape;897;g3ac84d96a1c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ac84d96a1c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5" name="Google Shape;905;g3ac84d96a1c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ac84d96a1c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5" name="Google Shape;915;g3ac84d96a1c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ac84d96a1c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4" name="Google Shape;924;g3ac84d96a1c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3ac84d96a1c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3" name="Google Shape;933;g3ac84d96a1c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ac84d96a1c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3" name="Google Shape;943;g3ac84d96a1c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ac84d96a1c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2" name="Google Shape;952;g3ac84d96a1c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11614de2e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g3a11614de2e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8e1a525c92_0_1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1" name="Google Shape;961;g38e1a525c92_0_1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0" name="Google Shape;97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9cc6a68fa4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7" name="Google Shape;977;g39cc6a68fa4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9cc6a68fa4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4" name="Google Shape;984;g39cc6a68fa4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38e2df2ff7c_2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1" name="Google Shape;991;g38e2df2ff7c_2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11614de2e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3a11614de2e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480a7633f529e8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4480a7633f529e8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8e1a525c92_0_57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38e1a525c92_0_57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38e1a525c92_0_5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8e1a525c92_0_60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38e1a525c92_0_60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" name="Google Shape;50;g38e1a525c92_0_60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" name="Google Shape;51;g38e1a525c92_0_60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2" name="Google Shape;52;g38e1a525c92_0_6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8e1a525c92_0_60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5" name="Google Shape;55;g38e1a525c92_0_6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e1a525c92_0_60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g38e1a525c92_0_60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" name="Google Shape;59;g38e1a525c92_0_6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8e1a525c92_0_6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9" name="Google Shape;19;g38e1a525c92_0_6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g38e1a525c92_0_6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38e1a525c92_0_6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38e1a525c92_0_6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8e1a525c92_0_6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8e1a525c92_0_57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g38e1a525c92_0_5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8e1a525c92_0_58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0" name="Google Shape;30;g38e1a525c92_0_58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1" name="Google Shape;31;g38e1a525c92_0_5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8e1a525c92_0_5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" name="Google Shape;34;g38e1a525c92_0_58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38e1a525c92_0_58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6" name="Google Shape;36;g38e1a525c92_0_5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8e1a525c92_0_5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9" name="Google Shape;39;g38e1a525c92_0_5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8e1a525c92_0_59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2" name="Google Shape;42;g38e1a525c92_0_59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3" name="Google Shape;43;g38e1a525c92_0_5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8e1a525c92_0_59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6" name="Google Shape;46;g38e1a525c92_0_5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8e1a525c92_0_57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38e1a525c92_0_57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38e1a525c92_0_5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platformengineering.org/blog/what-is-infrastructure-platform-engineering" TargetMode="External"/><Relationship Id="rId4" Type="http://schemas.openxmlformats.org/officeDocument/2006/relationships/image" Target="../media/image71.png"/><Relationship Id="rId5" Type="http://schemas.openxmlformats.org/officeDocument/2006/relationships/image" Target="../media/image8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Relationship Id="rId4" Type="http://schemas.openxmlformats.org/officeDocument/2006/relationships/image" Target="../media/image87.png"/><Relationship Id="rId5" Type="http://schemas.openxmlformats.org/officeDocument/2006/relationships/hyperlink" Target="https://2024.platformcon.com/talks/youre-forgetting-infrastructure-platform-engineering-you-shouldnt" TargetMode="External"/><Relationship Id="rId6" Type="http://schemas.openxmlformats.org/officeDocument/2006/relationships/hyperlink" Target="https://platformengineering.org/blog/why-infrastructure-teams-need-platform-engineerin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2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44.png"/><Relationship Id="rId8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9" Type="http://schemas.openxmlformats.org/officeDocument/2006/relationships/image" Target="../media/image14.png"/><Relationship Id="rId5" Type="http://schemas.openxmlformats.org/officeDocument/2006/relationships/image" Target="../media/image6.jpg"/><Relationship Id="rId6" Type="http://schemas.openxmlformats.org/officeDocument/2006/relationships/image" Target="../media/image1.jpg"/><Relationship Id="rId7" Type="http://schemas.openxmlformats.org/officeDocument/2006/relationships/image" Target="../media/image16.png"/><Relationship Id="rId8" Type="http://schemas.openxmlformats.org/officeDocument/2006/relationships/image" Target="../media/image4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5" Type="http://schemas.openxmlformats.org/officeDocument/2006/relationships/image" Target="../media/image62.png"/><Relationship Id="rId6" Type="http://schemas.openxmlformats.org/officeDocument/2006/relationships/image" Target="../media/image64.png"/><Relationship Id="rId7" Type="http://schemas.openxmlformats.org/officeDocument/2006/relationships/image" Target="../media/image61.png"/><Relationship Id="rId8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40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jpg"/><Relationship Id="rId4" Type="http://schemas.openxmlformats.org/officeDocument/2006/relationships/image" Target="../media/image53.jpg"/><Relationship Id="rId5" Type="http://schemas.openxmlformats.org/officeDocument/2006/relationships/image" Target="../media/image8.jpg"/><Relationship Id="rId6" Type="http://schemas.openxmlformats.org/officeDocument/2006/relationships/image" Target="../media/image121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6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4.png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77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79.png"/><Relationship Id="rId8" Type="http://schemas.openxmlformats.org/officeDocument/2006/relationships/image" Target="../media/image2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Relationship Id="rId4" Type="http://schemas.openxmlformats.org/officeDocument/2006/relationships/image" Target="../media/image9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7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0.png"/></Relationships>
</file>

<file path=ppt/slides/_rels/slide5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1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1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3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/>
          <p:nvPr/>
        </p:nvSpPr>
        <p:spPr>
          <a:xfrm>
            <a:off x="393633" y="2576711"/>
            <a:ext cx="855293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Crossplane: </a:t>
            </a: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Habilitando Engenharia de Plataforma </a:t>
            </a:r>
            <a:b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 sua Infraestrutura</a:t>
            </a:r>
            <a:endParaRPr b="0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393633" y="5028788"/>
            <a:ext cx="365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Pedro Ignácio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"/>
          <p:cNvSpPr txBox="1"/>
          <p:nvPr/>
        </p:nvSpPr>
        <p:spPr>
          <a:xfrm>
            <a:off x="393633" y="4658663"/>
            <a:ext cx="28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 Munari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67" name="Google Shape;67;p1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687463" y="-462988"/>
            <a:ext cx="8552938" cy="8552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68" name="Google Shape;6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1202" y="6062478"/>
            <a:ext cx="425473" cy="42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 txBox="1"/>
          <p:nvPr/>
        </p:nvSpPr>
        <p:spPr>
          <a:xfrm>
            <a:off x="393600" y="6402750"/>
            <a:ext cx="148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06</a:t>
            </a: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/1</a:t>
            </a: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11614de2e_0_159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g3a11614de2e_0_159"/>
          <p:cNvSpPr txBox="1"/>
          <p:nvPr/>
        </p:nvSpPr>
        <p:spPr>
          <a:xfrm>
            <a:off x="4134450" y="5748750"/>
            <a:ext cx="3923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https://platformengineering.org/blog/what-is-infrastructure-platform-engineering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3" name="Google Shape;173;g3a11614de2e_0_159" title="Captura de Tela 2025-11-06 às 20.21.1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75" y="1681175"/>
            <a:ext cx="5415265" cy="40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a11614de2e_0_159" title="Captura de Tela 2025-11-06 às 20.28.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2465" y="2045600"/>
            <a:ext cx="5952960" cy="333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a11614de2e_0_159" title="Captura de Tela 2025-11-06 às 20.28.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4701" y="932400"/>
            <a:ext cx="9922598" cy="55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a11614de2e_0_149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1" name="Google Shape;181;g3a11614de2e_0_149" title="Captura de Tela 2025-11-06 às 20.17.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25" y="1681175"/>
            <a:ext cx="5473601" cy="40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a11614de2e_0_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300" y="1681175"/>
            <a:ext cx="4773143" cy="40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a11614de2e_0_149"/>
          <p:cNvSpPr txBox="1"/>
          <p:nvPr/>
        </p:nvSpPr>
        <p:spPr>
          <a:xfrm>
            <a:off x="518975" y="5748750"/>
            <a:ext cx="547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https://2024.platformcon.com/talks/youre-forgetting-infrastructure-platform-engineering-you-shouldnt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" name="Google Shape;184;g3a11614de2e_0_149"/>
          <p:cNvSpPr txBox="1"/>
          <p:nvPr/>
        </p:nvSpPr>
        <p:spPr>
          <a:xfrm>
            <a:off x="6869300" y="5748750"/>
            <a:ext cx="547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https://platformengineering.org/blog/why-infrastructure-teams-need-platform-engineering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esenho técnico&#10;&#10;O conteúdo gerado por IA pode estar incorreto." id="189" name="Google Shape;189;p5"/>
          <p:cNvPicPr preferRelativeResize="0"/>
          <p:nvPr/>
        </p:nvPicPr>
        <p:blipFill rotWithShape="1">
          <a:blip r:embed="rId3">
            <a:alphaModFix/>
          </a:blip>
          <a:srcRect b="0" l="787" r="410" t="0"/>
          <a:stretch/>
        </p:blipFill>
        <p:spPr>
          <a:xfrm>
            <a:off x="445449" y="1366221"/>
            <a:ext cx="5508451" cy="5491779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0" name="Google Shape;190;p5"/>
          <p:cNvSpPr/>
          <p:nvPr/>
        </p:nvSpPr>
        <p:spPr>
          <a:xfrm>
            <a:off x="5953904" y="3044257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esenho técnico&#10;&#10;O conteúdo gerado por IA pode estar incorreto." id="195" name="Google Shape;195;g3ad4d144101_0_0"/>
          <p:cNvPicPr preferRelativeResize="0"/>
          <p:nvPr/>
        </p:nvPicPr>
        <p:blipFill rotWithShape="1">
          <a:blip r:embed="rId3">
            <a:alphaModFix/>
          </a:blip>
          <a:srcRect b="0" l="790" r="405" t="0"/>
          <a:stretch/>
        </p:blipFill>
        <p:spPr>
          <a:xfrm>
            <a:off x="445449" y="1366221"/>
            <a:ext cx="5505932" cy="548859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96" name="Google Shape;196;g3ad4d144101_0_0"/>
          <p:cNvGrpSpPr/>
          <p:nvPr/>
        </p:nvGrpSpPr>
        <p:grpSpPr>
          <a:xfrm>
            <a:off x="6763180" y="2023765"/>
            <a:ext cx="5284482" cy="3140100"/>
            <a:chOff x="6763180" y="2023765"/>
            <a:chExt cx="5284482" cy="3140100"/>
          </a:xfrm>
        </p:grpSpPr>
        <p:sp>
          <p:nvSpPr>
            <p:cNvPr id="197" name="Google Shape;197;g3ad4d144101_0_0"/>
            <p:cNvSpPr txBox="1"/>
            <p:nvPr/>
          </p:nvSpPr>
          <p:spPr>
            <a:xfrm>
              <a:off x="6815962" y="2023765"/>
              <a:ext cx="52317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“Centralizador” de componentes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Orquestração de serviços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Gestão e manutenção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Padronização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Ícone&#10;&#10;O conteúdo gerado por IA pode estar incorreto." id="198" name="Google Shape;198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2743710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99" name="Google Shape;199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3431526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200" name="Google Shape;200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75714" y="4122201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201" name="Google Shape;201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0" y="2068423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g3ad4d144101_0_0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874" y="1305901"/>
            <a:ext cx="10784252" cy="5030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208" name="Google Shape;20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0446" y="303169"/>
            <a:ext cx="472218" cy="47221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k8s </a:t>
            </a:r>
            <a:r>
              <a:rPr b="0" i="1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7392" y="264241"/>
            <a:ext cx="366581" cy="55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6551" y="1324405"/>
            <a:ext cx="9398898" cy="528688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Istio </a:t>
            </a:r>
            <a:r>
              <a:rPr b="0" i="1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/>
          <p:nvPr/>
        </p:nvSpPr>
        <p:spPr>
          <a:xfrm>
            <a:off x="358086" y="2268229"/>
            <a:ext cx="6196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pt-BR" sz="7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7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222" name="Google Shape;222;p8"/>
          <p:cNvPicPr preferRelativeResize="0"/>
          <p:nvPr/>
        </p:nvPicPr>
        <p:blipFill rotWithShape="1">
          <a:blip r:embed="rId3">
            <a:alphaModFix/>
          </a:blip>
          <a:srcRect b="0" l="787" r="410" t="0"/>
          <a:stretch/>
        </p:blipFill>
        <p:spPr>
          <a:xfrm>
            <a:off x="6454219" y="1366221"/>
            <a:ext cx="5505932" cy="548859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3" name="Google Shape;223;p8"/>
          <p:cNvSpPr txBox="1"/>
          <p:nvPr/>
        </p:nvSpPr>
        <p:spPr>
          <a:xfrm>
            <a:off x="358086" y="3481271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framework para construção de control planes!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Uma extensão do Kubernetes que transforma seu cluster em um 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 universal</a:t>
            </a:r>
            <a:r>
              <a:rPr b="0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para gerenciamento de infraestrutura.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43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Permite o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provisionamento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configuração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gerenciamento</a:t>
            </a:r>
            <a:r>
              <a:rPr b="0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de infraestrutura de qualquer provedor.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a&#10;&#10;O conteúdo gerado por IA pode estar incorreto." id="229" name="Google Shape;2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000" y="1333738"/>
            <a:ext cx="6759994" cy="4190517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0" name="Google Shape;230;p10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8e1a525c92_0_961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 que gerencia o estado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desejado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atual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"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que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você quer, não "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criar</a:t>
            </a:r>
            <a:b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Mantém recursos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sincronizados automaticamente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Conecta-se a qualquer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 externa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Combina recursos em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alto nível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236" name="Google Shape;236;g38e1a525c92_0_9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8080" y="779700"/>
            <a:ext cx="6533921" cy="542392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8e1a525c92_0_961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rst steps with Crossplane – baeke.info" id="242" name="Google Shape;242;g38e1a525c92_0_1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837" y="1195129"/>
            <a:ext cx="5329900" cy="481039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8e1a525c92_0_1248"/>
          <p:cNvSpPr/>
          <p:nvPr/>
        </p:nvSpPr>
        <p:spPr>
          <a:xfrm>
            <a:off x="464825" y="2016120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8e1a525c92_0_1248"/>
          <p:cNvSpPr/>
          <p:nvPr/>
        </p:nvSpPr>
        <p:spPr>
          <a:xfrm>
            <a:off x="862088" y="233479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Scripts Imperativos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g38e1a525c92_0_1248"/>
          <p:cNvSpPr/>
          <p:nvPr/>
        </p:nvSpPr>
        <p:spPr>
          <a:xfrm>
            <a:off x="862088" y="311637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Configuration Drift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g38e1a525c92_0_1248"/>
          <p:cNvSpPr/>
          <p:nvPr/>
        </p:nvSpPr>
        <p:spPr>
          <a:xfrm>
            <a:off x="862088" y="3897946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Multi Cloud Complexity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g38e1a525c92_0_1248"/>
          <p:cNvSpPr/>
          <p:nvPr/>
        </p:nvSpPr>
        <p:spPr>
          <a:xfrm>
            <a:off x="862088" y="467952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Controle de Acesso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g38e1a525c92_0_1248"/>
          <p:cNvSpPr/>
          <p:nvPr/>
        </p:nvSpPr>
        <p:spPr>
          <a:xfrm>
            <a:off x="862088" y="5461095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 Management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g38e1a525c92_0_1248"/>
          <p:cNvSpPr/>
          <p:nvPr/>
        </p:nvSpPr>
        <p:spPr>
          <a:xfrm>
            <a:off x="807289" y="1848650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i="0" lang="pt-BR" sz="81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i="0" sz="814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g38e1a525c92_0_1248"/>
          <p:cNvSpPr/>
          <p:nvPr/>
        </p:nvSpPr>
        <p:spPr>
          <a:xfrm>
            <a:off x="4061076" y="2016126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8e1a525c92_0_1248"/>
          <p:cNvSpPr/>
          <p:nvPr/>
        </p:nvSpPr>
        <p:spPr>
          <a:xfrm>
            <a:off x="4458339" y="2334803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APIs Declarativas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g38e1a525c92_0_1248"/>
          <p:cNvSpPr/>
          <p:nvPr/>
        </p:nvSpPr>
        <p:spPr>
          <a:xfrm>
            <a:off x="4458339" y="311637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Reconciliação Contínua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g38e1a525c92_0_1248"/>
          <p:cNvSpPr/>
          <p:nvPr/>
        </p:nvSpPr>
        <p:spPr>
          <a:xfrm>
            <a:off x="4458339" y="3897952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g38e1a525c92_0_1248"/>
          <p:cNvSpPr/>
          <p:nvPr/>
        </p:nvSpPr>
        <p:spPr>
          <a:xfrm>
            <a:off x="4458339" y="467952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RBAC Nativo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g38e1a525c92_0_1248"/>
          <p:cNvSpPr/>
          <p:nvPr/>
        </p:nvSpPr>
        <p:spPr>
          <a:xfrm>
            <a:off x="4458339" y="546110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627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Stateless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g38e1a525c92_0_1248"/>
          <p:cNvSpPr/>
          <p:nvPr/>
        </p:nvSpPr>
        <p:spPr>
          <a:xfrm>
            <a:off x="4403539" y="1848656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i="0" lang="pt-BR" sz="81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Como resolve</a:t>
            </a:r>
            <a:endParaRPr b="1" i="0" sz="814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57" name="Google Shape;257;g38e1a525c92_0_1248"/>
          <p:cNvCxnSpPr>
            <a:stCxn id="244" idx="3"/>
            <a:endCxn id="251" idx="1"/>
          </p:cNvCxnSpPr>
          <p:nvPr/>
        </p:nvCxnSpPr>
        <p:spPr>
          <a:xfrm>
            <a:off x="2602688" y="2612447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8" name="Google Shape;258;g38e1a525c92_0_1248"/>
          <p:cNvCxnSpPr>
            <a:stCxn id="245" idx="3"/>
            <a:endCxn id="252" idx="1"/>
          </p:cNvCxnSpPr>
          <p:nvPr/>
        </p:nvCxnSpPr>
        <p:spPr>
          <a:xfrm>
            <a:off x="2602688" y="339402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9" name="Google Shape;259;g38e1a525c92_0_1248"/>
          <p:cNvCxnSpPr>
            <a:stCxn id="246" idx="3"/>
            <a:endCxn id="253" idx="1"/>
          </p:cNvCxnSpPr>
          <p:nvPr/>
        </p:nvCxnSpPr>
        <p:spPr>
          <a:xfrm>
            <a:off x="2602688" y="4175596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60" name="Google Shape;260;g38e1a525c92_0_1248"/>
          <p:cNvCxnSpPr>
            <a:stCxn id="247" idx="3"/>
            <a:endCxn id="254" idx="1"/>
          </p:cNvCxnSpPr>
          <p:nvPr/>
        </p:nvCxnSpPr>
        <p:spPr>
          <a:xfrm>
            <a:off x="2602688" y="495717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61" name="Google Shape;261;g38e1a525c92_0_1248"/>
          <p:cNvCxnSpPr>
            <a:stCxn id="248" idx="3"/>
            <a:endCxn id="255" idx="1"/>
          </p:cNvCxnSpPr>
          <p:nvPr/>
        </p:nvCxnSpPr>
        <p:spPr>
          <a:xfrm>
            <a:off x="2602688" y="5738745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62" name="Google Shape;262;g38e1a525c92_0_1248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a463c51f28_0_3"/>
          <p:cNvSpPr/>
          <p:nvPr/>
        </p:nvSpPr>
        <p:spPr>
          <a:xfrm>
            <a:off x="393625" y="14468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3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Todas as opiniões apresentadas aqui são dos autores e não representam as posições de suas respectivas empresas</a:t>
            </a:r>
            <a:endParaRPr sz="3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" name="Google Shape;75;g3a463c51f28_0_3"/>
          <p:cNvSpPr/>
          <p:nvPr/>
        </p:nvSpPr>
        <p:spPr>
          <a:xfrm>
            <a:off x="469975" y="39190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3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 opinions expressed here are those of the authors alone and do not represent their respective organizations</a:t>
            </a:r>
            <a:endParaRPr sz="3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e1a525c92_0_1239"/>
          <p:cNvSpPr txBox="1"/>
          <p:nvPr/>
        </p:nvSpPr>
        <p:spPr>
          <a:xfrm>
            <a:off x="678876" y="20638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Infraestrutura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Self-Service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Experiência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Consistente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GitOps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Ready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Lock-in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Kubernetes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Native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Crossplane lowers the barrier to a multi-cloud future" id="268" name="Google Shape;268;g38e1a525c92_0_1239"/>
          <p:cNvPicPr preferRelativeResize="0"/>
          <p:nvPr/>
        </p:nvPicPr>
        <p:blipFill rotWithShape="1">
          <a:blip r:embed="rId3">
            <a:alphaModFix/>
          </a:blip>
          <a:srcRect b="0" l="0" r="42987" t="0"/>
          <a:stretch/>
        </p:blipFill>
        <p:spPr>
          <a:xfrm>
            <a:off x="5025825" y="1504800"/>
            <a:ext cx="7166175" cy="382550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8e1a525c92_0_1239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8e1a525c92_0_11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8e1a525c92_0_11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g38e1a525c92_0_1153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8e1a525c92_0_1153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8e1a525c92_0_1153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38e1a525c92_0_1153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8e1a525c92_0_1153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8e1a525c92_0_1153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8e1a525c92_0_1153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g38e1a525c92_0_1153"/>
          <p:cNvCxnSpPr>
            <a:stCxn id="279" idx="2"/>
            <a:endCxn id="280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4" name="Google Shape;284;g38e1a525c92_0_1153"/>
          <p:cNvCxnSpPr>
            <a:stCxn id="276" idx="3"/>
            <a:endCxn id="277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5" name="Google Shape;285;g38e1a525c92_0_1153"/>
          <p:cNvCxnSpPr>
            <a:stCxn id="276" idx="3"/>
            <a:endCxn id="279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6" name="Google Shape;286;g38e1a525c92_0_1153"/>
          <p:cNvCxnSpPr>
            <a:stCxn id="278" idx="1"/>
            <a:endCxn id="279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87" name="Google Shape;287;g38e1a525c92_0_1153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8e1a525c92_0_1153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8e1a525c92_0_1153"/>
          <p:cNvSpPr/>
          <p:nvPr/>
        </p:nvSpPr>
        <p:spPr>
          <a:xfrm>
            <a:off x="5673090" y="35669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38e1a525c92_0_1153"/>
          <p:cNvSpPr/>
          <p:nvPr/>
        </p:nvSpPr>
        <p:spPr>
          <a:xfrm>
            <a:off x="6079325" y="2170250"/>
            <a:ext cx="1140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proxy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8e1a525c92_0_1153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2" name="Google Shape;292;g38e1a525c92_0_1153"/>
          <p:cNvCxnSpPr>
            <a:stCxn id="277" idx="2"/>
            <a:endCxn id="279" idx="0"/>
          </p:cNvCxnSpPr>
          <p:nvPr/>
        </p:nvCxnSpPr>
        <p:spPr>
          <a:xfrm flipH="1">
            <a:off x="6122625" y="2170250"/>
            <a:ext cx="300" cy="890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8e1a525c92_0_107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8e1a525c92_0_107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" name="Google Shape;299;g38e1a525c92_0_1075"/>
          <p:cNvSpPr/>
          <p:nvPr/>
        </p:nvSpPr>
        <p:spPr>
          <a:xfrm>
            <a:off x="270502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8e1a525c92_0_1075"/>
          <p:cNvSpPr/>
          <p:nvPr/>
        </p:nvSpPr>
        <p:spPr>
          <a:xfrm>
            <a:off x="635287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8e1a525c92_0_1075"/>
          <p:cNvSpPr/>
          <p:nvPr/>
        </p:nvSpPr>
        <p:spPr>
          <a:xfrm>
            <a:off x="670897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variables.tf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8e1a525c92_0_1075"/>
          <p:cNvSpPr/>
          <p:nvPr/>
        </p:nvSpPr>
        <p:spPr>
          <a:xfrm>
            <a:off x="677992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tfvars file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8e1a525c92_0_1075"/>
          <p:cNvSpPr/>
          <p:nvPr/>
        </p:nvSpPr>
        <p:spPr>
          <a:xfrm>
            <a:off x="670897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modules.tf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8e1a525c92_0_1075"/>
          <p:cNvSpPr/>
          <p:nvPr/>
        </p:nvSpPr>
        <p:spPr>
          <a:xfrm>
            <a:off x="304802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8e1a525c92_0_1075"/>
          <p:cNvSpPr/>
          <p:nvPr/>
        </p:nvSpPr>
        <p:spPr>
          <a:xfrm>
            <a:off x="311897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1D2B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8e1a525c92_0_1075"/>
          <p:cNvSpPr/>
          <p:nvPr/>
        </p:nvSpPr>
        <p:spPr>
          <a:xfrm>
            <a:off x="304802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307" name="Google Shape;307;g38e1a525c92_0_10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685" y="1369618"/>
            <a:ext cx="384772" cy="3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shiCorp Terraform SVG and transparent PNG icons | TechIcons" id="308" name="Google Shape;308;g38e1a525c92_0_10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7538" y="1349131"/>
            <a:ext cx="384775" cy="38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g38e1a525c92_0_1075"/>
          <p:cNvCxnSpPr>
            <a:stCxn id="305" idx="3"/>
            <a:endCxn id="302" idx="1"/>
          </p:cNvCxnSpPr>
          <p:nvPr/>
        </p:nvCxnSpPr>
        <p:spPr>
          <a:xfrm>
            <a:off x="5398975" y="2252775"/>
            <a:ext cx="13809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0" name="Google Shape;310;g38e1a525c92_0_1075"/>
          <p:cNvCxnSpPr>
            <a:stCxn id="304" idx="3"/>
            <a:endCxn id="301" idx="1"/>
          </p:cNvCxnSpPr>
          <p:nvPr/>
        </p:nvCxnSpPr>
        <p:spPr>
          <a:xfrm>
            <a:off x="5469925" y="3354075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1" name="Google Shape;311;g38e1a525c92_0_1075"/>
          <p:cNvCxnSpPr>
            <a:stCxn id="306" idx="3"/>
            <a:endCxn id="303" idx="1"/>
          </p:cNvCxnSpPr>
          <p:nvPr/>
        </p:nvCxnSpPr>
        <p:spPr>
          <a:xfrm>
            <a:off x="5469925" y="4478166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e1a525c92_0_27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8e1a525c92_0_27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8" name="Google Shape;318;g38e1a525c92_0_279"/>
          <p:cNvSpPr/>
          <p:nvPr/>
        </p:nvSpPr>
        <p:spPr>
          <a:xfrm>
            <a:off x="1304125" y="1242275"/>
            <a:ext cx="5170200" cy="31236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8e1a525c92_0_279"/>
          <p:cNvSpPr/>
          <p:nvPr/>
        </p:nvSpPr>
        <p:spPr>
          <a:xfrm>
            <a:off x="1456525" y="136875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0" name="Google Shape;320;g38e1a525c92_0_279"/>
          <p:cNvSpPr/>
          <p:nvPr/>
        </p:nvSpPr>
        <p:spPr>
          <a:xfrm>
            <a:off x="2084425" y="3760638"/>
            <a:ext cx="355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crossplane-rbac-manager-pod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1" name="Google Shape;321;g38e1a525c92_0_279"/>
          <p:cNvSpPr/>
          <p:nvPr/>
        </p:nvSpPr>
        <p:spPr>
          <a:xfrm>
            <a:off x="7917275" y="1242263"/>
            <a:ext cx="2907300" cy="166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8e1a525c92_0_279"/>
          <p:cNvSpPr/>
          <p:nvPr/>
        </p:nvSpPr>
        <p:spPr>
          <a:xfrm>
            <a:off x="1456525" y="1781350"/>
            <a:ext cx="4812300" cy="1677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8e1a525c92_0_279"/>
          <p:cNvSpPr/>
          <p:nvPr/>
        </p:nvSpPr>
        <p:spPr>
          <a:xfrm>
            <a:off x="7993000" y="1297050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4" name="Google Shape;324;g38e1a525c92_0_279"/>
          <p:cNvSpPr/>
          <p:nvPr/>
        </p:nvSpPr>
        <p:spPr>
          <a:xfrm>
            <a:off x="9792075" y="1384440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8e1a525c92_0_279"/>
          <p:cNvSpPr/>
          <p:nvPr/>
        </p:nvSpPr>
        <p:spPr>
          <a:xfrm>
            <a:off x="9637625" y="2465113"/>
            <a:ext cx="8802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Events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g38e1a525c92_0_279"/>
          <p:cNvSpPr/>
          <p:nvPr/>
        </p:nvSpPr>
        <p:spPr>
          <a:xfrm>
            <a:off x="1699650" y="2282505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initContainer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7" name="Google Shape;327;g38e1a525c92_0_279"/>
          <p:cNvSpPr/>
          <p:nvPr/>
        </p:nvSpPr>
        <p:spPr>
          <a:xfrm>
            <a:off x="4034975" y="2907583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coreContainer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28" name="Google Shape;328;g38e1a525c92_0_279"/>
          <p:cNvCxnSpPr>
            <a:stCxn id="326" idx="2"/>
            <a:endCxn id="327" idx="1"/>
          </p:cNvCxnSpPr>
          <p:nvPr/>
        </p:nvCxnSpPr>
        <p:spPr>
          <a:xfrm flipH="1" rot="-5400000">
            <a:off x="3159000" y="2262555"/>
            <a:ext cx="394200" cy="135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29" name="Google Shape;329;g38e1a525c92_0_279"/>
          <p:cNvCxnSpPr>
            <a:stCxn id="327" idx="3"/>
            <a:endCxn id="325" idx="1"/>
          </p:cNvCxnSpPr>
          <p:nvPr/>
        </p:nvCxnSpPr>
        <p:spPr>
          <a:xfrm flipH="1" rot="10800000">
            <a:off x="5990375" y="2617033"/>
            <a:ext cx="3647400" cy="5214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330" name="Google Shape;330;g38e1a525c92_0_279"/>
          <p:cNvCxnSpPr>
            <a:stCxn id="326" idx="3"/>
            <a:endCxn id="324" idx="2"/>
          </p:cNvCxnSpPr>
          <p:nvPr/>
        </p:nvCxnSpPr>
        <p:spPr>
          <a:xfrm flipH="1" rot="10800000">
            <a:off x="3655050" y="1817055"/>
            <a:ext cx="6137100" cy="6963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1" name="Google Shape;331;g38e1a525c92_0_279"/>
          <p:cNvSpPr/>
          <p:nvPr/>
        </p:nvSpPr>
        <p:spPr>
          <a:xfrm>
            <a:off x="8555825" y="3774775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ClusterRoles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2" name="Google Shape;332;g38e1a525c92_0_279"/>
          <p:cNvSpPr/>
          <p:nvPr/>
        </p:nvSpPr>
        <p:spPr>
          <a:xfrm>
            <a:off x="7800725" y="3259550"/>
            <a:ext cx="34584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Composite Resources e Claims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33" name="Google Shape;333;g38e1a525c92_0_279"/>
          <p:cNvCxnSpPr>
            <a:stCxn id="327" idx="3"/>
            <a:endCxn id="332" idx="1"/>
          </p:cNvCxnSpPr>
          <p:nvPr/>
        </p:nvCxnSpPr>
        <p:spPr>
          <a:xfrm>
            <a:off x="5990375" y="3138433"/>
            <a:ext cx="1810500" cy="273000"/>
          </a:xfrm>
          <a:prstGeom prst="curvedConnector3">
            <a:avLst>
              <a:gd fmla="val 49996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34" name="Google Shape;334;g38e1a525c92_0_279"/>
          <p:cNvCxnSpPr>
            <a:stCxn id="320" idx="3"/>
            <a:endCxn id="331" idx="1"/>
          </p:cNvCxnSpPr>
          <p:nvPr/>
        </p:nvCxnSpPr>
        <p:spPr>
          <a:xfrm>
            <a:off x="5640925" y="3912588"/>
            <a:ext cx="2914800" cy="141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35" name="Google Shape;335;g38e1a525c92_0_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1192" y="1380806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8e1a525c92_0_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4375" y="1297025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8e1a525c92_0_2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55875" y="3774754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00725" y="3259570"/>
            <a:ext cx="311200" cy="30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84426" y="3760641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8e1a525c92_0_27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6525" y="1368746"/>
            <a:ext cx="311202" cy="3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8e1a525c92_0_279"/>
          <p:cNvSpPr/>
          <p:nvPr/>
        </p:nvSpPr>
        <p:spPr>
          <a:xfrm>
            <a:off x="1578325" y="1868100"/>
            <a:ext cx="18813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crossplane-pod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2" name="Google Shape;342;g38e1a525c92_0_279"/>
          <p:cNvSpPr txBox="1"/>
          <p:nvPr/>
        </p:nvSpPr>
        <p:spPr>
          <a:xfrm>
            <a:off x="6820525" y="1706675"/>
            <a:ext cx="79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3" name="Google Shape;343;g38e1a525c92_0_279"/>
          <p:cNvSpPr txBox="1"/>
          <p:nvPr/>
        </p:nvSpPr>
        <p:spPr>
          <a:xfrm>
            <a:off x="2821950" y="2953775"/>
            <a:ext cx="6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4" name="Google Shape;344;g38e1a525c92_0_279"/>
          <p:cNvSpPr txBox="1"/>
          <p:nvPr/>
        </p:nvSpPr>
        <p:spPr>
          <a:xfrm>
            <a:off x="6780900" y="2641238"/>
            <a:ext cx="82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5" name="Google Shape;345;g38e1a525c92_0_279"/>
          <p:cNvSpPr txBox="1"/>
          <p:nvPr/>
        </p:nvSpPr>
        <p:spPr>
          <a:xfrm>
            <a:off x="6656325" y="3342300"/>
            <a:ext cx="10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Reconcilia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6" name="Google Shape;346;g38e1a525c92_0_279"/>
          <p:cNvSpPr txBox="1"/>
          <p:nvPr/>
        </p:nvSpPr>
        <p:spPr>
          <a:xfrm>
            <a:off x="6954875" y="38612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7" name="Google Shape;347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0950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7525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8e1a525c92_0_279"/>
          <p:cNvSpPr/>
          <p:nvPr/>
        </p:nvSpPr>
        <p:spPr>
          <a:xfrm>
            <a:off x="882975" y="803100"/>
            <a:ext cx="10495800" cy="39804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7525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0950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4300" y="1868097"/>
            <a:ext cx="311200" cy="30389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38e1a525c92_0_279"/>
          <p:cNvSpPr/>
          <p:nvPr/>
        </p:nvSpPr>
        <p:spPr>
          <a:xfrm>
            <a:off x="1318625" y="5663950"/>
            <a:ext cx="649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crossplane-rbac-manager-pod - gerenciador de permissões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4" name="Google Shape;354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28751" y="5663954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8e1a525c92_0_279"/>
          <p:cNvSpPr/>
          <p:nvPr/>
        </p:nvSpPr>
        <p:spPr>
          <a:xfrm>
            <a:off x="1318825" y="5329475"/>
            <a:ext cx="433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8e1a525c92_0_279"/>
          <p:cNvSpPr/>
          <p:nvPr/>
        </p:nvSpPr>
        <p:spPr>
          <a:xfrm>
            <a:off x="1471025" y="5325950"/>
            <a:ext cx="41844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crossplane-pod - controlador principal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7" name="Google Shape;357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3126" y="5329472"/>
            <a:ext cx="311200" cy="303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358" name="Google Shape;358;g38e1a525c92_0_27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4179" y="81323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38e1a525c92_0_279"/>
          <p:cNvSpPr/>
          <p:nvPr/>
        </p:nvSpPr>
        <p:spPr>
          <a:xfrm>
            <a:off x="1318625" y="85455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8e2df2ff7c_2_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8e2df2ff7c_2_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66" name="Google Shape;366;g38e2df2ff7c_2_59" title="Captura de Tela 2025-10-18 às 00.51.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227" y="786025"/>
            <a:ext cx="6286224" cy="48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8e2df2ff7c_2_59" title="Captura de Tela 2025-10-18 às 00.51.06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7175" y="1369475"/>
            <a:ext cx="5551025" cy="445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8e2df2ff7c_2_59" title="Captura de Tela 2025-10-18 às 00.50.10.png"/>
          <p:cNvPicPr preferRelativeResize="0"/>
          <p:nvPr/>
        </p:nvPicPr>
        <p:blipFill rotWithShape="1">
          <a:blip r:embed="rId5">
            <a:alphaModFix/>
          </a:blip>
          <a:srcRect b="8615" l="0" r="0" t="8607"/>
          <a:stretch/>
        </p:blipFill>
        <p:spPr>
          <a:xfrm>
            <a:off x="4416200" y="1855350"/>
            <a:ext cx="5971574" cy="4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8e1a525c92_0_129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8e1a525c92_0_129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375" name="Google Shape;375;g38e1a525c92_0_1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8331" y="759713"/>
            <a:ext cx="5543192" cy="2464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Aplicativo&#10;&#10;O conteúdo gerado por IA pode estar incorreto." id="376" name="Google Shape;376;g38e1a525c92_0_12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3278" y="3572049"/>
            <a:ext cx="5446266" cy="2523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77" name="Google Shape;377;g38e1a525c92_0_1290"/>
          <p:cNvPicPr preferRelativeResize="0"/>
          <p:nvPr/>
        </p:nvPicPr>
        <p:blipFill rotWithShape="1">
          <a:blip r:embed="rId5">
            <a:alphaModFix/>
          </a:blip>
          <a:srcRect b="1946" l="932" r="902" t="2531"/>
          <a:stretch/>
        </p:blipFill>
        <p:spPr>
          <a:xfrm>
            <a:off x="638600" y="1840050"/>
            <a:ext cx="5076399" cy="34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8e1a525c92_0_1290"/>
          <p:cNvSpPr/>
          <p:nvPr/>
        </p:nvSpPr>
        <p:spPr>
          <a:xfrm>
            <a:off x="683775" y="1904889"/>
            <a:ext cx="3626400" cy="366600"/>
          </a:xfrm>
          <a:prstGeom prst="rect">
            <a:avLst/>
          </a:prstGeom>
          <a:noFill/>
          <a:ln cap="flat" cmpd="sng" w="35300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8e1a525c92_0_1290"/>
          <p:cNvSpPr/>
          <p:nvPr/>
        </p:nvSpPr>
        <p:spPr>
          <a:xfrm>
            <a:off x="994250" y="2570979"/>
            <a:ext cx="4145700" cy="2277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8e1a525c92_0_1290"/>
          <p:cNvSpPr/>
          <p:nvPr/>
        </p:nvSpPr>
        <p:spPr>
          <a:xfrm>
            <a:off x="1024147" y="4644316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g38e1a525c92_0_1290"/>
          <p:cNvCxnSpPr>
            <a:stCxn id="378" idx="3"/>
          </p:cNvCxnSpPr>
          <p:nvPr/>
        </p:nvCxnSpPr>
        <p:spPr>
          <a:xfrm flipH="1" rot="10800000">
            <a:off x="4310175" y="1158189"/>
            <a:ext cx="2184300" cy="930000"/>
          </a:xfrm>
          <a:prstGeom prst="straightConnector1">
            <a:avLst/>
          </a:prstGeom>
          <a:noFill/>
          <a:ln cap="flat" cmpd="sng" w="19050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2" name="Google Shape;382;g38e1a525c92_0_1290"/>
          <p:cNvCxnSpPr>
            <a:stCxn id="379" idx="3"/>
          </p:cNvCxnSpPr>
          <p:nvPr/>
        </p:nvCxnSpPr>
        <p:spPr>
          <a:xfrm flipH="1" rot="10800000">
            <a:off x="5139950" y="992829"/>
            <a:ext cx="2001600" cy="16920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3" name="Google Shape;383;g38e1a525c92_0_1290"/>
          <p:cNvCxnSpPr>
            <a:stCxn id="380" idx="3"/>
          </p:cNvCxnSpPr>
          <p:nvPr/>
        </p:nvCxnSpPr>
        <p:spPr>
          <a:xfrm>
            <a:off x="3692047" y="4738966"/>
            <a:ext cx="4844700" cy="901800"/>
          </a:xfrm>
          <a:prstGeom prst="straightConnector1">
            <a:avLst/>
          </a:prstGeom>
          <a:noFill/>
          <a:ln cap="flat" cmpd="sng" w="19050">
            <a:solidFill>
              <a:srgbClr val="FFCD3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4" name="Google Shape;384;g38e1a525c92_0_1290"/>
          <p:cNvSpPr/>
          <p:nvPr/>
        </p:nvSpPr>
        <p:spPr>
          <a:xfrm>
            <a:off x="8537214" y="5546048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8e1a525c92_0_1290"/>
          <p:cNvSpPr/>
          <p:nvPr/>
        </p:nvSpPr>
        <p:spPr>
          <a:xfrm>
            <a:off x="901575" y="3098175"/>
            <a:ext cx="4765500" cy="1893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8e1a525c92_0_1290"/>
          <p:cNvSpPr/>
          <p:nvPr/>
        </p:nvSpPr>
        <p:spPr>
          <a:xfrm>
            <a:off x="901575" y="3287475"/>
            <a:ext cx="2542500" cy="5115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8e2df2ff7c_2_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8e2df2ff7c_2_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, Linha do tempo&#10;&#10;O conteúdo gerado por IA pode estar incorreto." id="393" name="Google Shape;393;g38e2df2ff7c_2_78"/>
          <p:cNvPicPr preferRelativeResize="0"/>
          <p:nvPr/>
        </p:nvPicPr>
        <p:blipFill rotWithShape="1">
          <a:blip r:embed="rId3">
            <a:alphaModFix/>
          </a:blip>
          <a:srcRect b="1077" l="784" r="22338" t="1710"/>
          <a:stretch/>
        </p:blipFill>
        <p:spPr>
          <a:xfrm>
            <a:off x="6386075" y="1212275"/>
            <a:ext cx="4686749" cy="4459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94" name="Google Shape;394;g38e2df2ff7c_2_78"/>
          <p:cNvPicPr preferRelativeResize="0"/>
          <p:nvPr/>
        </p:nvPicPr>
        <p:blipFill rotWithShape="1">
          <a:blip r:embed="rId4">
            <a:alphaModFix/>
          </a:blip>
          <a:srcRect b="2269" l="2202" r="1613" t="-2270"/>
          <a:stretch/>
        </p:blipFill>
        <p:spPr>
          <a:xfrm>
            <a:off x="1212275" y="1761150"/>
            <a:ext cx="4542575" cy="33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8e2df2ff7c_2_78"/>
          <p:cNvSpPr/>
          <p:nvPr/>
        </p:nvSpPr>
        <p:spPr>
          <a:xfrm>
            <a:off x="1325372" y="3677692"/>
            <a:ext cx="2709000" cy="13233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8e2df2ff7c_2_78"/>
          <p:cNvSpPr/>
          <p:nvPr/>
        </p:nvSpPr>
        <p:spPr>
          <a:xfrm>
            <a:off x="6438928" y="1441563"/>
            <a:ext cx="4410600" cy="41616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8e2df2ff7c_2_9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8e2df2ff7c_2_9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Uma imagem contendo Linha do tempo&#10;&#10;O conteúdo gerado por IA pode estar incorreto." id="403" name="Google Shape;403;g38e2df2ff7c_2_99"/>
          <p:cNvPicPr preferRelativeResize="0"/>
          <p:nvPr/>
        </p:nvPicPr>
        <p:blipFill rotWithShape="1">
          <a:blip r:embed="rId3">
            <a:alphaModFix/>
          </a:blip>
          <a:srcRect b="2209" l="1881" r="22775" t="2086"/>
          <a:stretch/>
        </p:blipFill>
        <p:spPr>
          <a:xfrm>
            <a:off x="6215825" y="681725"/>
            <a:ext cx="3735254" cy="56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8e2df2ff7c_2_9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XRD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5" name="Google Shape;405;g38e2df2ff7c_2_99"/>
          <p:cNvSpPr txBox="1"/>
          <p:nvPr/>
        </p:nvSpPr>
        <p:spPr>
          <a:xfrm>
            <a:off x="796719" y="164731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o Schema da API (Composite Resource)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OpenAPIV3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Parâmetros que serão passados pro composition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a interface do Claim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 s</a:t>
            </a: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erá deprecado na v2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8e2df2ff7c_2_13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8e2df2ff7c_2_13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2" name="Google Shape;412;g38e2df2ff7c_2_134"/>
          <p:cNvSpPr txBox="1"/>
          <p:nvPr/>
        </p:nvSpPr>
        <p:spPr>
          <a:xfrm>
            <a:off x="1560124" y="1722500"/>
            <a:ext cx="45972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Proxy para o Composite Resource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 s</a:t>
            </a: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erá deprecado na v2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3" name="Google Shape;413;g38e2df2ff7c_2_134"/>
          <p:cNvPicPr preferRelativeResize="0"/>
          <p:nvPr/>
        </p:nvPicPr>
        <p:blipFill rotWithShape="1">
          <a:blip r:embed="rId3">
            <a:alphaModFix/>
          </a:blip>
          <a:srcRect b="6416" l="2938" r="5803" t="5312"/>
          <a:stretch/>
        </p:blipFill>
        <p:spPr>
          <a:xfrm>
            <a:off x="6668100" y="2306050"/>
            <a:ext cx="3789950" cy="2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38e2df2ff7c_2_134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8e2df2ff7c_2_14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8e2df2ff7c_2_14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421" name="Google Shape;421;g38e2df2ff7c_2_143"/>
          <p:cNvPicPr preferRelativeResize="0"/>
          <p:nvPr/>
        </p:nvPicPr>
        <p:blipFill rotWithShape="1">
          <a:blip r:embed="rId3">
            <a:alphaModFix/>
          </a:blip>
          <a:srcRect b="1103" l="1923" r="2382" t="2033"/>
          <a:stretch/>
        </p:blipFill>
        <p:spPr>
          <a:xfrm>
            <a:off x="6072200" y="800975"/>
            <a:ext cx="4762501" cy="53036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8e2df2ff7c_2_143"/>
          <p:cNvSpPr txBox="1"/>
          <p:nvPr/>
        </p:nvSpPr>
        <p:spPr>
          <a:xfrm>
            <a:off x="911044" y="164729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Implementação da API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Pode criar vários recursos diferentes e de vários providers diferentes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3" name="Google Shape;423;g38e2df2ff7c_2_143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"/>
          <p:cNvSpPr/>
          <p:nvPr/>
        </p:nvSpPr>
        <p:spPr>
          <a:xfrm>
            <a:off x="258687" y="127670"/>
            <a:ext cx="116018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stádio de futebol com pessoas assistindo&#10;&#10;O conteúdo gerado por IA pode estar incorreto." id="82" name="Google Shape;8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8369" y="3105984"/>
            <a:ext cx="4958210" cy="3304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fazendo manobra com skate&#10;&#10;O conteúdo gerado por IA pode estar incorreto." id="83" name="Google Shape;8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1286" y="269438"/>
            <a:ext cx="2762147" cy="4145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no interior, teto, edifício, homem&#10;&#10;O conteúdo gerado por IA pode estar incorreto." id="84" name="Google Shape;84;p2"/>
          <p:cNvPicPr preferRelativeResize="0"/>
          <p:nvPr/>
        </p:nvPicPr>
        <p:blipFill rotWithShape="1">
          <a:blip r:embed="rId5">
            <a:alphaModFix/>
          </a:blip>
          <a:srcRect b="25203" l="13415" r="0" t="19203"/>
          <a:stretch/>
        </p:blipFill>
        <p:spPr>
          <a:xfrm>
            <a:off x="8808199" y="1114386"/>
            <a:ext cx="2945029" cy="3361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na frente de um palco segurando um microfone&#10;&#10;O conteúdo gerado por IA pode estar incorreto." id="85" name="Google Shape;8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3513" y="2495325"/>
            <a:ext cx="2524966" cy="336662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"/>
          <p:cNvSpPr txBox="1"/>
          <p:nvPr/>
        </p:nvSpPr>
        <p:spPr>
          <a:xfrm>
            <a:off x="389748" y="1920558"/>
            <a:ext cx="3961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Staff Technical Product Manager @ Stone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389750" y="2814021"/>
            <a:ext cx="5135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Containers &amp;&amp; \</a:t>
            </a:r>
            <a:b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Platform Engineering Specialist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2"/>
          <p:cNvSpPr txBox="1"/>
          <p:nvPr/>
        </p:nvSpPr>
        <p:spPr>
          <a:xfrm>
            <a:off x="389748" y="3707505"/>
            <a:ext cx="320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Golden Kubestronaut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Kubestronaut &amp; Golden - Linux Foundation - Education" id="89" name="Google Shape;8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678" y="5861959"/>
            <a:ext cx="1338495" cy="803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am Developer: Kubernetes and Cloud Native Associate" id="90" name="Google Shape;90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1350" y="5861950"/>
            <a:ext cx="803101" cy="8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0000" y="5861950"/>
            <a:ext cx="803100" cy="8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45675" y="5861962"/>
            <a:ext cx="803100" cy="78703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389748" y="4568155"/>
            <a:ext cx="320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KCNA Exam Developer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389748" y="4137830"/>
            <a:ext cx="320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CNPA + CNPE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8e2df2ff7c_2_11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8e2df2ff7c_2_11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430" name="Google Shape;430;g38e2df2ff7c_2_117"/>
          <p:cNvPicPr preferRelativeResize="0"/>
          <p:nvPr/>
        </p:nvPicPr>
        <p:blipFill rotWithShape="1">
          <a:blip r:embed="rId3">
            <a:alphaModFix/>
          </a:blip>
          <a:srcRect b="1729" l="1525" r="2559" t="1613"/>
          <a:stretch/>
        </p:blipFill>
        <p:spPr>
          <a:xfrm>
            <a:off x="768500" y="779325"/>
            <a:ext cx="4773325" cy="529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8e2df2ff7c_2_117"/>
          <p:cNvPicPr preferRelativeResize="0"/>
          <p:nvPr/>
        </p:nvPicPr>
        <p:blipFill rotWithShape="1">
          <a:blip r:embed="rId4">
            <a:alphaModFix/>
          </a:blip>
          <a:srcRect b="2986" l="6021" r="2877" t="0"/>
          <a:stretch/>
        </p:blipFill>
        <p:spPr>
          <a:xfrm>
            <a:off x="5779950" y="827275"/>
            <a:ext cx="5498525" cy="51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8e2df2ff7c_2_117"/>
          <p:cNvSpPr/>
          <p:nvPr/>
        </p:nvSpPr>
        <p:spPr>
          <a:xfrm>
            <a:off x="911700" y="1752475"/>
            <a:ext cx="2968200" cy="12561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8e2df2ff7c_2_117"/>
          <p:cNvSpPr/>
          <p:nvPr/>
        </p:nvSpPr>
        <p:spPr>
          <a:xfrm>
            <a:off x="1388250" y="3323075"/>
            <a:ext cx="3960300" cy="374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38e2df2ff7c_2_117"/>
          <p:cNvSpPr/>
          <p:nvPr/>
        </p:nvSpPr>
        <p:spPr>
          <a:xfrm>
            <a:off x="3060125" y="4203950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38e2df2ff7c_2_117"/>
          <p:cNvSpPr/>
          <p:nvPr/>
        </p:nvSpPr>
        <p:spPr>
          <a:xfrm>
            <a:off x="4458525" y="4336075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38e2df2ff7c_2_117"/>
          <p:cNvSpPr/>
          <p:nvPr/>
        </p:nvSpPr>
        <p:spPr>
          <a:xfrm>
            <a:off x="1815050" y="4458075"/>
            <a:ext cx="950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38e2df2ff7c_2_117"/>
          <p:cNvSpPr/>
          <p:nvPr/>
        </p:nvSpPr>
        <p:spPr>
          <a:xfrm>
            <a:off x="2994875" y="5714650"/>
            <a:ext cx="1067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8e2df2ff7c_2_117"/>
          <p:cNvSpPr/>
          <p:nvPr/>
        </p:nvSpPr>
        <p:spPr>
          <a:xfrm>
            <a:off x="6322900" y="3637550"/>
            <a:ext cx="2388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8e2df2ff7c_2_1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8e2df2ff7c_2_1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g38e2df2ff7c_2_159"/>
          <p:cNvSpPr txBox="1"/>
          <p:nvPr/>
        </p:nvSpPr>
        <p:spPr>
          <a:xfrm>
            <a:off x="922469" y="216194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Account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dodcstacomposition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container1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446" name="Google Shape;446;g38e2df2ff7c_2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6576" y="2066450"/>
            <a:ext cx="6384201" cy="31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8e2df2ff7c_2_15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criados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g38e2df2ff7c_2_159"/>
          <p:cNvSpPr/>
          <p:nvPr/>
        </p:nvSpPr>
        <p:spPr>
          <a:xfrm>
            <a:off x="1858185" y="3336630"/>
            <a:ext cx="20016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g38e2df2ff7c_2_159"/>
          <p:cNvCxnSpPr>
            <a:stCxn id="448" idx="3"/>
          </p:cNvCxnSpPr>
          <p:nvPr/>
        </p:nvCxnSpPr>
        <p:spPr>
          <a:xfrm flipH="1" rot="10800000">
            <a:off x="3859785" y="2708880"/>
            <a:ext cx="1466700" cy="7425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50" name="Google Shape;450;g38e2df2ff7c_2_159"/>
          <p:cNvSpPr/>
          <p:nvPr/>
        </p:nvSpPr>
        <p:spPr>
          <a:xfrm>
            <a:off x="1781979" y="38403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8e2df2ff7c_2_159"/>
          <p:cNvSpPr/>
          <p:nvPr/>
        </p:nvSpPr>
        <p:spPr>
          <a:xfrm>
            <a:off x="1858179" y="43440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2" name="Google Shape;452;g38e2df2ff7c_2_159"/>
          <p:cNvCxnSpPr>
            <a:stCxn id="450" idx="3"/>
          </p:cNvCxnSpPr>
          <p:nvPr/>
        </p:nvCxnSpPr>
        <p:spPr>
          <a:xfrm>
            <a:off x="2948979" y="3955076"/>
            <a:ext cx="5143500" cy="6168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53" name="Google Shape;453;g38e2df2ff7c_2_159"/>
          <p:cNvCxnSpPr>
            <a:stCxn id="451" idx="3"/>
          </p:cNvCxnSpPr>
          <p:nvPr/>
        </p:nvCxnSpPr>
        <p:spPr>
          <a:xfrm>
            <a:off x="3025179" y="4458776"/>
            <a:ext cx="5033100" cy="4791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e1a525c92_0_113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38e1a525c92_0_113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g38e1a525c92_0_1132"/>
          <p:cNvSpPr/>
          <p:nvPr/>
        </p:nvSpPr>
        <p:spPr>
          <a:xfrm>
            <a:off x="3789525" y="1265850"/>
            <a:ext cx="4636500" cy="1294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8e1a525c92_0_1132"/>
          <p:cNvSpPr/>
          <p:nvPr/>
        </p:nvSpPr>
        <p:spPr>
          <a:xfrm>
            <a:off x="5989427" y="2170250"/>
            <a:ext cx="14256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 proxy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2" name="Google Shape;462;g38e1a525c92_0_1132"/>
          <p:cNvSpPr/>
          <p:nvPr/>
        </p:nvSpPr>
        <p:spPr>
          <a:xfrm>
            <a:off x="3789650" y="287797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38e1a525c92_0_1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645" y="914232"/>
            <a:ext cx="340264" cy="3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8e1a525c92_0_1132"/>
          <p:cNvSpPr/>
          <p:nvPr/>
        </p:nvSpPr>
        <p:spPr>
          <a:xfrm>
            <a:off x="4042806" y="947545"/>
            <a:ext cx="123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namespaced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38e1a525c92_0_1132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g38e1a525c92_0_1132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38e1a525c92_0_1132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38e1a525c92_0_1132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8e1a525c92_0_1132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38e1a525c92_0_1132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38e1a525c92_0_1132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Google Shape;472;g38e1a525c92_0_1132"/>
          <p:cNvCxnSpPr>
            <a:stCxn id="468" idx="2"/>
            <a:endCxn id="469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73" name="Google Shape;473;g38e1a525c92_0_1132"/>
          <p:cNvCxnSpPr>
            <a:stCxn id="466" idx="3"/>
            <a:endCxn id="465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74" name="Google Shape;474;g38e1a525c92_0_1132"/>
          <p:cNvCxnSpPr>
            <a:stCxn id="466" idx="3"/>
            <a:endCxn id="468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75" name="Google Shape;475;g38e1a525c92_0_1132"/>
          <p:cNvCxnSpPr>
            <a:stCxn id="467" idx="1"/>
            <a:endCxn id="468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6" name="Google Shape;476;g38e1a525c92_0_1132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8e1a525c92_0_1132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38e1a525c92_0_1132"/>
          <p:cNvSpPr/>
          <p:nvPr/>
        </p:nvSpPr>
        <p:spPr>
          <a:xfrm>
            <a:off x="5683915" y="385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38e1a525c92_0_1132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0" name="Google Shape;480;g38e1a525c92_0_1132"/>
          <p:cNvCxnSpPr>
            <a:stCxn id="465" idx="2"/>
            <a:endCxn id="468" idx="0"/>
          </p:cNvCxnSpPr>
          <p:nvPr/>
        </p:nvCxnSpPr>
        <p:spPr>
          <a:xfrm flipH="1" rot="-5400000">
            <a:off x="5678025" y="261515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Ícone&#10;&#10;O conteúdo gerado por IA pode estar incorreto." id="481" name="Google Shape;481;g38e1a525c92_0_1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9516" y="5686059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8e1a525c92_0_1132"/>
          <p:cNvSpPr/>
          <p:nvPr/>
        </p:nvSpPr>
        <p:spPr>
          <a:xfrm>
            <a:off x="4057425" y="5723575"/>
            <a:ext cx="147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cluster-scoped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483" name="Google Shape;483;g38e1a525c92_0_1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38e1a525c92_0_113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8e1a525c92_0_120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38e1a525c92_0_1202"/>
          <p:cNvSpPr/>
          <p:nvPr/>
        </p:nvSpPr>
        <p:spPr>
          <a:xfrm>
            <a:off x="1081725" y="214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38e1a525c92_0_1202"/>
          <p:cNvSpPr/>
          <p:nvPr/>
        </p:nvSpPr>
        <p:spPr>
          <a:xfrm>
            <a:off x="8688375" y="221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38e1a525c92_0_1202"/>
          <p:cNvSpPr/>
          <p:nvPr/>
        </p:nvSpPr>
        <p:spPr>
          <a:xfrm>
            <a:off x="4982625" y="224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38e1a525c92_0_1202"/>
          <p:cNvSpPr/>
          <p:nvPr/>
        </p:nvSpPr>
        <p:spPr>
          <a:xfrm>
            <a:off x="4982625" y="362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38e1a525c92_0_1202"/>
          <p:cNvSpPr/>
          <p:nvPr/>
        </p:nvSpPr>
        <p:spPr>
          <a:xfrm>
            <a:off x="5135025" y="377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38e1a525c92_0_1202"/>
          <p:cNvSpPr/>
          <p:nvPr/>
        </p:nvSpPr>
        <p:spPr>
          <a:xfrm>
            <a:off x="5287425" y="393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g38e1a525c92_0_1202"/>
          <p:cNvCxnSpPr>
            <a:stCxn id="492" idx="2"/>
            <a:endCxn id="493" idx="0"/>
          </p:cNvCxnSpPr>
          <p:nvPr/>
        </p:nvCxnSpPr>
        <p:spPr>
          <a:xfrm flipH="1" rot="-5400000">
            <a:off x="5677725" y="318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7" name="Google Shape;497;g38e1a525c92_0_1202"/>
          <p:cNvCxnSpPr>
            <a:stCxn id="490" idx="3"/>
            <a:endCxn id="492" idx="1"/>
          </p:cNvCxnSpPr>
          <p:nvPr/>
        </p:nvCxnSpPr>
        <p:spPr>
          <a:xfrm>
            <a:off x="3503625" y="248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8" name="Google Shape;498;g38e1a525c92_0_1202"/>
          <p:cNvCxnSpPr>
            <a:stCxn id="491" idx="1"/>
            <a:endCxn id="492" idx="3"/>
          </p:cNvCxnSpPr>
          <p:nvPr/>
        </p:nvCxnSpPr>
        <p:spPr>
          <a:xfrm flipH="1">
            <a:off x="7262775" y="248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9" name="Google Shape;499;g38e1a525c92_0_1202"/>
          <p:cNvSpPr/>
          <p:nvPr/>
        </p:nvSpPr>
        <p:spPr>
          <a:xfrm>
            <a:off x="1081725" y="283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38e1a525c92_0_1202"/>
          <p:cNvSpPr/>
          <p:nvPr/>
        </p:nvSpPr>
        <p:spPr>
          <a:xfrm>
            <a:off x="8688375" y="275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38e1a525c92_0_1202"/>
          <p:cNvSpPr/>
          <p:nvPr/>
        </p:nvSpPr>
        <p:spPr>
          <a:xfrm>
            <a:off x="5683915" y="303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38e1a525c92_0_1202"/>
          <p:cNvSpPr/>
          <p:nvPr/>
        </p:nvSpPr>
        <p:spPr>
          <a:xfrm>
            <a:off x="4936625" y="442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38e1a525c92_0_1202"/>
          <p:cNvSpPr/>
          <p:nvPr/>
        </p:nvSpPr>
        <p:spPr>
          <a:xfrm>
            <a:off x="3789525" y="198912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38e1a525c92_0_1202"/>
          <p:cNvSpPr/>
          <p:nvPr/>
        </p:nvSpPr>
        <p:spPr>
          <a:xfrm>
            <a:off x="4204925" y="4866050"/>
            <a:ext cx="20835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namespaced by default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g38e1a525c92_0_1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6075" y="4826351"/>
            <a:ext cx="360075" cy="35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506" name="Google Shape;506;g38e1a525c92_0_1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8e1a525c92_0_120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38e1a525c92_0_120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g38e1a525c92_0_1366" title="Captura de Tela 2025-10-12 às 18.56.0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9075" y="4604450"/>
            <a:ext cx="21015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4" name="Google Shape;514;g38e1a525c92_0_1366" title="Captura de Tela 2025-10-12 às 18.56.1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7775" y="162700"/>
            <a:ext cx="2091300" cy="1901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5" name="Google Shape;515;g38e1a525c92_0_1366" title="Captura de Tela 2025-10-12 às 18.56.2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3575" y="2457750"/>
            <a:ext cx="20913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6" name="Google Shape;516;g38e1a525c92_0_1366" title="Captura de Tela 2025-10-12 às 18.56.38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375" y="3973100"/>
            <a:ext cx="2072700" cy="1901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7" name="Google Shape;517;g38e1a525c92_0_1366" title="Captura de Tela 2025-10-12 às 18.56.49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68900" y="148300"/>
            <a:ext cx="2091300" cy="1915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8" name="Google Shape;518;g38e1a525c92_0_1366" title="Captura de Tela 2025-10-12 às 18.57.12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59475" y="2358686"/>
            <a:ext cx="2101500" cy="1951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9" name="Google Shape;519;g38e1a525c92_0_1366" title="Captura de Tela 2025-10-12 às 18.58.15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74338" y="4793900"/>
            <a:ext cx="2091300" cy="190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0" name="Google Shape;520;g38e1a525c92_0_1366"/>
          <p:cNvSpPr/>
          <p:nvPr/>
        </p:nvSpPr>
        <p:spPr>
          <a:xfrm>
            <a:off x="406325" y="298659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Pro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vid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ers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1" name="Google Shape;521;g38e1a525c92_0_1366"/>
          <p:cNvSpPr txBox="1"/>
          <p:nvPr/>
        </p:nvSpPr>
        <p:spPr>
          <a:xfrm>
            <a:off x="487950" y="2721080"/>
            <a:ext cx="44841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Estendendo a solução!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g38e1a525c92_0_1366" title="Captura de Tela 2025-10-17 às 21.03.39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59825" y="4309876"/>
            <a:ext cx="2091300" cy="1923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e1a525c92_0_158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38e1a525c92_0_158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9" name="Google Shape;529;g38e1a525c92_0_1588"/>
          <p:cNvSpPr/>
          <p:nvPr/>
        </p:nvSpPr>
        <p:spPr>
          <a:xfrm>
            <a:off x="4536675" y="1205975"/>
            <a:ext cx="3021300" cy="4791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8e1a525c92_0_1588"/>
          <p:cNvSpPr/>
          <p:nvPr/>
        </p:nvSpPr>
        <p:spPr>
          <a:xfrm>
            <a:off x="5026875" y="1054495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Source of Truth Flow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1" name="Google Shape;531;g38e1a525c92_0_1588"/>
          <p:cNvSpPr/>
          <p:nvPr/>
        </p:nvSpPr>
        <p:spPr>
          <a:xfrm>
            <a:off x="1144700" y="1580275"/>
            <a:ext cx="9957900" cy="26133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g38e1a525c92_0_1588"/>
          <p:cNvSpPr/>
          <p:nvPr/>
        </p:nvSpPr>
        <p:spPr>
          <a:xfrm>
            <a:off x="4766700" y="17497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38e1a525c92_0_1588"/>
          <p:cNvSpPr/>
          <p:nvPr/>
        </p:nvSpPr>
        <p:spPr>
          <a:xfrm>
            <a:off x="4766700" y="320751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Controller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38e1a525c92_0_1588"/>
          <p:cNvSpPr/>
          <p:nvPr/>
        </p:nvSpPr>
        <p:spPr>
          <a:xfrm>
            <a:off x="4754850" y="46652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Provider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535" name="Google Shape;535;g38e1a525c92_0_15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454" y="16827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38e1a525c92_0_1588"/>
          <p:cNvSpPr/>
          <p:nvPr/>
        </p:nvSpPr>
        <p:spPr>
          <a:xfrm>
            <a:off x="1329900" y="17241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37" name="Google Shape;537;g38e1a525c92_0_1588"/>
          <p:cNvCxnSpPr>
            <a:stCxn id="532" idx="1"/>
            <a:endCxn id="533" idx="1"/>
          </p:cNvCxnSpPr>
          <p:nvPr/>
        </p:nvCxnSpPr>
        <p:spPr>
          <a:xfrm>
            <a:off x="4766700" y="2144863"/>
            <a:ext cx="600" cy="1457700"/>
          </a:xfrm>
          <a:prstGeom prst="curvedConnector3">
            <a:avLst>
              <a:gd fmla="val -15782916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38" name="Google Shape;538;g38e1a525c92_0_1588"/>
          <p:cNvCxnSpPr>
            <a:stCxn id="532" idx="3"/>
            <a:endCxn id="533" idx="3"/>
          </p:cNvCxnSpPr>
          <p:nvPr/>
        </p:nvCxnSpPr>
        <p:spPr>
          <a:xfrm>
            <a:off x="7339800" y="2144863"/>
            <a:ext cx="600" cy="1457700"/>
          </a:xfrm>
          <a:prstGeom prst="curvedConnector3">
            <a:avLst>
              <a:gd fmla="val 17801666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539" name="Google Shape;539;g38e1a525c92_0_1588"/>
          <p:cNvCxnSpPr>
            <a:stCxn id="533" idx="3"/>
            <a:endCxn id="534" idx="3"/>
          </p:cNvCxnSpPr>
          <p:nvPr/>
        </p:nvCxnSpPr>
        <p:spPr>
          <a:xfrm flipH="1">
            <a:off x="7327800" y="3602613"/>
            <a:ext cx="12000" cy="1457700"/>
          </a:xfrm>
          <a:prstGeom prst="curvedConnector3">
            <a:avLst>
              <a:gd fmla="val -9238333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sm" w="sm" type="stealth"/>
          </a:ln>
        </p:spPr>
      </p:cxnSp>
      <p:sp>
        <p:nvSpPr>
          <p:cNvPr id="540" name="Google Shape;540;g38e1a525c92_0_1588"/>
          <p:cNvSpPr txBox="1"/>
          <p:nvPr/>
        </p:nvSpPr>
        <p:spPr>
          <a:xfrm>
            <a:off x="840790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status.AtProvider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1" name="Google Shape;541;g38e1a525c92_0_1588"/>
          <p:cNvSpPr txBox="1"/>
          <p:nvPr/>
        </p:nvSpPr>
        <p:spPr>
          <a:xfrm>
            <a:off x="232995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spec.forProvider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2" name="Google Shape;542;g38e1a525c92_0_1588"/>
          <p:cNvSpPr txBox="1"/>
          <p:nvPr/>
        </p:nvSpPr>
        <p:spPr>
          <a:xfrm>
            <a:off x="3059300" y="4193575"/>
            <a:ext cx="68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3" name="Google Shape;543;g38e1a525c92_0_1588"/>
          <p:cNvSpPr txBox="1"/>
          <p:nvPr/>
        </p:nvSpPr>
        <p:spPr>
          <a:xfrm>
            <a:off x="8489400" y="419357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Recupera Status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44" name="Google Shape;544;g38e1a525c92_0_1588"/>
          <p:cNvCxnSpPr>
            <a:stCxn id="533" idx="1"/>
            <a:endCxn id="534" idx="1"/>
          </p:cNvCxnSpPr>
          <p:nvPr/>
        </p:nvCxnSpPr>
        <p:spPr>
          <a:xfrm flipH="1">
            <a:off x="4754700" y="3602613"/>
            <a:ext cx="12000" cy="1457700"/>
          </a:xfrm>
          <a:prstGeom prst="curvedConnector3">
            <a:avLst>
              <a:gd fmla="val 853937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stealth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8e2df2ff7c_2_1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38e2df2ff7c_2_1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51" name="Google Shape;551;g38e2df2ff7c_2_19" title="Captura de Tela 2025-10-18 às 01.38.0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325" y="1180475"/>
            <a:ext cx="5924550" cy="1943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2" name="Google Shape;552;g38e2df2ff7c_2_19"/>
          <p:cNvGraphicFramePr/>
          <p:nvPr/>
        </p:nvGraphicFramePr>
        <p:xfrm>
          <a:off x="5878911" y="38763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{6D6C4AC8-6CFB-491D-A845-7800A1F53E2B}</a:tableStyleId>
              </a:tblPr>
              <a:tblGrid>
                <a:gridCol w="2629350"/>
                <a:gridCol w="2645575"/>
              </a:tblGrid>
              <a:tr h="46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Parâmetro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Default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--max-reconcile-rate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reconcile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/s)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--poll-interval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1m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resource polling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--sync-period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1h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full sync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</a:tbl>
          </a:graphicData>
        </a:graphic>
      </p:graphicFrame>
      <p:sp>
        <p:nvSpPr>
          <p:cNvPr id="553" name="Google Shape;553;g38e2df2ff7c_2_19"/>
          <p:cNvSpPr/>
          <p:nvPr/>
        </p:nvSpPr>
        <p:spPr>
          <a:xfrm>
            <a:off x="5878900" y="3876338"/>
            <a:ext cx="5221800" cy="1534200"/>
          </a:xfrm>
          <a:prstGeom prst="roundRect">
            <a:avLst>
              <a:gd fmla="val 10272" name="adj"/>
            </a:avLst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g38e2df2ff7c_2_19"/>
          <p:cNvCxnSpPr>
            <a:stCxn id="553" idx="2"/>
            <a:endCxn id="553" idx="0"/>
          </p:cNvCxnSpPr>
          <p:nvPr/>
        </p:nvCxnSpPr>
        <p:spPr>
          <a:xfrm rot="10800000">
            <a:off x="8489800" y="3876338"/>
            <a:ext cx="0" cy="1534200"/>
          </a:xfrm>
          <a:prstGeom prst="straightConnector1">
            <a:avLst/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5" name="Google Shape;555;g38e2df2ff7c_2_19" title="Captura de Tela 2025-10-18 às 01.40.09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325" y="3295638"/>
            <a:ext cx="40005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8e1a525c92_0_152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38e1a525c92_0_1526"/>
          <p:cNvSpPr/>
          <p:nvPr/>
        </p:nvSpPr>
        <p:spPr>
          <a:xfrm>
            <a:off x="995550" y="1500450"/>
            <a:ext cx="6767700" cy="3857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38e1a525c92_0_152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3" name="Google Shape;563;g38e1a525c92_0_1526"/>
          <p:cNvSpPr/>
          <p:nvPr/>
        </p:nvSpPr>
        <p:spPr>
          <a:xfrm>
            <a:off x="1416700" y="1939625"/>
            <a:ext cx="4083000" cy="18840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38e1a525c92_0_1526"/>
          <p:cNvSpPr/>
          <p:nvPr/>
        </p:nvSpPr>
        <p:spPr>
          <a:xfrm>
            <a:off x="1569100" y="206610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5" name="Google Shape;565;g38e1a525c92_0_1526"/>
          <p:cNvSpPr/>
          <p:nvPr/>
        </p:nvSpPr>
        <p:spPr>
          <a:xfrm>
            <a:off x="1766825" y="2580300"/>
            <a:ext cx="20409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Package Manager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6" name="Google Shape;566;g38e1a525c92_0_1526"/>
          <p:cNvSpPr/>
          <p:nvPr/>
        </p:nvSpPr>
        <p:spPr>
          <a:xfrm>
            <a:off x="5905663" y="3517325"/>
            <a:ext cx="1454100" cy="15459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38e1a525c92_0_1526"/>
          <p:cNvSpPr/>
          <p:nvPr/>
        </p:nvSpPr>
        <p:spPr>
          <a:xfrm>
            <a:off x="5983529" y="3559275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8" name="Google Shape;568;g38e1a525c92_0_1526"/>
          <p:cNvSpPr/>
          <p:nvPr/>
        </p:nvSpPr>
        <p:spPr>
          <a:xfrm>
            <a:off x="6296112" y="3987215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g38e1a525c92_0_15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230" y="3983581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38e1a525c92_0_15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4304" y="3559263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38e1a525c92_0_15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100" y="2066096"/>
            <a:ext cx="311202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4988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1563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1563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4988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576" name="Google Shape;576;g38e1a525c92_0_15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6754" y="15105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38e1a525c92_0_1526"/>
          <p:cNvSpPr/>
          <p:nvPr/>
        </p:nvSpPr>
        <p:spPr>
          <a:xfrm>
            <a:off x="1431200" y="15519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8" name="Google Shape;578;g38e1a525c92_0_1526"/>
          <p:cNvSpPr/>
          <p:nvPr/>
        </p:nvSpPr>
        <p:spPr>
          <a:xfrm>
            <a:off x="3572300" y="3094500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Provider Pod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79" name="Google Shape;579;g38e1a525c92_0_15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2301" y="3094491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38e1a525c92_0_1526"/>
          <p:cNvSpPr/>
          <p:nvPr/>
        </p:nvSpPr>
        <p:spPr>
          <a:xfrm>
            <a:off x="8258250" y="1500450"/>
            <a:ext cx="2938200" cy="138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38e1a525c92_0_1526"/>
          <p:cNvSpPr/>
          <p:nvPr/>
        </p:nvSpPr>
        <p:spPr>
          <a:xfrm>
            <a:off x="8656800" y="1538663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External Resources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2" name="Google Shape;582;g38e1a525c92_0_1526"/>
          <p:cNvSpPr/>
          <p:nvPr/>
        </p:nvSpPr>
        <p:spPr>
          <a:xfrm>
            <a:off x="8567250" y="2066100"/>
            <a:ext cx="2320200" cy="4698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Resource API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83" name="Google Shape;583;g38e1a525c92_0_1526"/>
          <p:cNvCxnSpPr>
            <a:stCxn id="578" idx="2"/>
            <a:endCxn id="568" idx="2"/>
          </p:cNvCxnSpPr>
          <p:nvPr/>
        </p:nvCxnSpPr>
        <p:spPr>
          <a:xfrm flipH="1" rot="-5400000">
            <a:off x="4847150" y="2971050"/>
            <a:ext cx="1021500" cy="18762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4" name="Google Shape;584;g38e1a525c92_0_1526"/>
          <p:cNvCxnSpPr>
            <a:stCxn id="565" idx="2"/>
            <a:endCxn id="579" idx="1"/>
          </p:cNvCxnSpPr>
          <p:nvPr/>
        </p:nvCxnSpPr>
        <p:spPr>
          <a:xfrm flipH="1" rot="-5400000">
            <a:off x="2998775" y="2672700"/>
            <a:ext cx="362100" cy="7851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5" name="Google Shape;585;g38e1a525c92_0_1526"/>
          <p:cNvCxnSpPr>
            <a:stCxn id="578" idx="0"/>
            <a:endCxn id="582" idx="1"/>
          </p:cNvCxnSpPr>
          <p:nvPr/>
        </p:nvCxnSpPr>
        <p:spPr>
          <a:xfrm rot="-5400000">
            <a:off x="6096800" y="624000"/>
            <a:ext cx="793500" cy="414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86" name="Google Shape;586;g38e1a525c92_0_1526"/>
          <p:cNvCxnSpPr>
            <a:stCxn id="568" idx="4"/>
            <a:endCxn id="582" idx="2"/>
          </p:cNvCxnSpPr>
          <p:nvPr/>
        </p:nvCxnSpPr>
        <p:spPr>
          <a:xfrm flipH="1" rot="10800000">
            <a:off x="6933912" y="2535790"/>
            <a:ext cx="2793300" cy="18840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7" name="Google Shape;587;g38e1a525c92_0_1526"/>
          <p:cNvSpPr txBox="1"/>
          <p:nvPr/>
        </p:nvSpPr>
        <p:spPr>
          <a:xfrm>
            <a:off x="4943275" y="3801556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8" name="Google Shape;588;g38e1a525c92_0_1526"/>
          <p:cNvSpPr txBox="1"/>
          <p:nvPr/>
        </p:nvSpPr>
        <p:spPr>
          <a:xfrm>
            <a:off x="6047725" y="2033400"/>
            <a:ext cx="1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Controller Logic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9" name="Google Shape;589;g38e1a525c92_0_1526"/>
          <p:cNvSpPr txBox="1"/>
          <p:nvPr/>
        </p:nvSpPr>
        <p:spPr>
          <a:xfrm>
            <a:off x="8656800" y="39354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Mapeia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0" name="Google Shape;590;g38e1a525c92_0_1526"/>
          <p:cNvSpPr txBox="1"/>
          <p:nvPr/>
        </p:nvSpPr>
        <p:spPr>
          <a:xfrm>
            <a:off x="2977000" y="28806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91" name="Google Shape;591;g38e1a525c92_0_1526"/>
          <p:cNvCxnSpPr>
            <a:stCxn id="565" idx="2"/>
            <a:endCxn id="568" idx="2"/>
          </p:cNvCxnSpPr>
          <p:nvPr/>
        </p:nvCxnSpPr>
        <p:spPr>
          <a:xfrm flipH="1" rot="-5400000">
            <a:off x="3773825" y="1897650"/>
            <a:ext cx="1535700" cy="35088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92" name="Google Shape;592;g38e1a525c92_0_1526"/>
          <p:cNvSpPr txBox="1"/>
          <p:nvPr/>
        </p:nvSpPr>
        <p:spPr>
          <a:xfrm>
            <a:off x="3809800" y="40505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8e2df2ff7c_0_3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38e2df2ff7c_0_3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Ícone&#10;&#10;O conteúdo gerado por IA pode estar incorreto." id="599" name="Google Shape;599;g38e2df2ff7c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38e2df2ff7c_0_3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38e2df2ff7c_0_31"/>
          <p:cNvSpPr/>
          <p:nvPr/>
        </p:nvSpPr>
        <p:spPr>
          <a:xfrm>
            <a:off x="20055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38e2df2ff7c_0_31"/>
          <p:cNvSpPr/>
          <p:nvPr/>
        </p:nvSpPr>
        <p:spPr>
          <a:xfrm>
            <a:off x="22716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38e2df2ff7c_0_31"/>
          <p:cNvSpPr/>
          <p:nvPr/>
        </p:nvSpPr>
        <p:spPr>
          <a:xfrm>
            <a:off x="24957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Full Provider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4" name="Google Shape;604;g38e2df2ff7c_0_31"/>
          <p:cNvSpPr/>
          <p:nvPr/>
        </p:nvSpPr>
        <p:spPr>
          <a:xfrm>
            <a:off x="22716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 Definitions</a:t>
            </a:r>
            <a:b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8e2df2ff7c_0_31"/>
          <p:cNvSpPr/>
          <p:nvPr/>
        </p:nvSpPr>
        <p:spPr>
          <a:xfrm>
            <a:off x="22716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38e2df2ff7c_0_31"/>
          <p:cNvSpPr/>
          <p:nvPr/>
        </p:nvSpPr>
        <p:spPr>
          <a:xfrm>
            <a:off x="26250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7" name="Google Shape;607;g38e2df2ff7c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0063" y="4494171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g38e2df2ff7c_0_31"/>
          <p:cNvCxnSpPr>
            <a:stCxn id="602" idx="2"/>
            <a:endCxn id="604" idx="0"/>
          </p:cNvCxnSpPr>
          <p:nvPr/>
        </p:nvCxnSpPr>
        <p:spPr>
          <a:xfrm>
            <a:off x="35162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09" name="Google Shape;609;g38e2df2ff7c_0_31"/>
          <p:cNvCxnSpPr>
            <a:stCxn id="604" idx="2"/>
          </p:cNvCxnSpPr>
          <p:nvPr/>
        </p:nvCxnSpPr>
        <p:spPr>
          <a:xfrm>
            <a:off x="35162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10" name="Google Shape;610;g38e2df2ff7c_0_31"/>
          <p:cNvSpPr/>
          <p:nvPr/>
        </p:nvSpPr>
        <p:spPr>
          <a:xfrm>
            <a:off x="70677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g38e2df2ff7c_0_31"/>
          <p:cNvSpPr/>
          <p:nvPr/>
        </p:nvSpPr>
        <p:spPr>
          <a:xfrm>
            <a:off x="73338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 Family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38e2df2ff7c_0_31"/>
          <p:cNvSpPr/>
          <p:nvPr/>
        </p:nvSpPr>
        <p:spPr>
          <a:xfrm>
            <a:off x="75579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Family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3" name="Google Shape;613;g38e2df2ff7c_0_31"/>
          <p:cNvSpPr/>
          <p:nvPr/>
        </p:nvSpPr>
        <p:spPr>
          <a:xfrm>
            <a:off x="73338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Subconjunto de CRDs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38e2df2ff7c_0_31"/>
          <p:cNvSpPr/>
          <p:nvPr/>
        </p:nvSpPr>
        <p:spPr>
          <a:xfrm>
            <a:off x="73338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38e2df2ff7c_0_31"/>
          <p:cNvSpPr/>
          <p:nvPr/>
        </p:nvSpPr>
        <p:spPr>
          <a:xfrm>
            <a:off x="76872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6" name="Google Shape;616;g38e2df2ff7c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2263" y="449259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g38e2df2ff7c_0_31"/>
          <p:cNvCxnSpPr>
            <a:stCxn id="611" idx="2"/>
            <a:endCxn id="613" idx="0"/>
          </p:cNvCxnSpPr>
          <p:nvPr/>
        </p:nvCxnSpPr>
        <p:spPr>
          <a:xfrm>
            <a:off x="85784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18" name="Google Shape;618;g38e2df2ff7c_0_31"/>
          <p:cNvCxnSpPr>
            <a:stCxn id="613" idx="2"/>
          </p:cNvCxnSpPr>
          <p:nvPr/>
        </p:nvCxnSpPr>
        <p:spPr>
          <a:xfrm>
            <a:off x="85784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8e2df2ff7c_0_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624" name="Google Shape;624;g38e2df2ff7c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38e2df2ff7c_0_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o, Carta&#10;&#10;O conteúdo gerado por IA pode estar incorreto." id="626" name="Google Shape;626;g38e2df2ff7c_0_1"/>
          <p:cNvPicPr preferRelativeResize="0"/>
          <p:nvPr/>
        </p:nvPicPr>
        <p:blipFill rotWithShape="1">
          <a:blip r:embed="rId4">
            <a:alphaModFix/>
          </a:blip>
          <a:srcRect b="3186" l="2272" r="1849" t="1954"/>
          <a:stretch/>
        </p:blipFill>
        <p:spPr>
          <a:xfrm>
            <a:off x="1331450" y="1376750"/>
            <a:ext cx="6115373" cy="4051399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38e2df2ff7c_0_1"/>
          <p:cNvSpPr/>
          <p:nvPr/>
        </p:nvSpPr>
        <p:spPr>
          <a:xfrm>
            <a:off x="7865800" y="1203100"/>
            <a:ext cx="3021300" cy="4560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8e2df2ff7c_0_1"/>
          <p:cNvSpPr/>
          <p:nvPr/>
        </p:nvSpPr>
        <p:spPr>
          <a:xfrm>
            <a:off x="8131900" y="174105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8e2df2ff7c_0_1"/>
          <p:cNvSpPr/>
          <p:nvPr/>
        </p:nvSpPr>
        <p:spPr>
          <a:xfrm>
            <a:off x="8356000" y="1091748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Activation Policy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0" name="Google Shape;630;g38e2df2ff7c_0_1"/>
          <p:cNvSpPr/>
          <p:nvPr/>
        </p:nvSpPr>
        <p:spPr>
          <a:xfrm>
            <a:off x="8131900" y="2708900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 Definitions</a:t>
            </a:r>
            <a:b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38e2df2ff7c_0_1"/>
          <p:cNvSpPr/>
          <p:nvPr/>
        </p:nvSpPr>
        <p:spPr>
          <a:xfrm>
            <a:off x="8131900" y="3845349"/>
            <a:ext cx="2489100" cy="4806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CRDs Ativados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8e2df2ff7c_0_1"/>
          <p:cNvSpPr/>
          <p:nvPr/>
        </p:nvSpPr>
        <p:spPr>
          <a:xfrm>
            <a:off x="8131900" y="481320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8e2df2ff7c_0_1"/>
          <p:cNvSpPr/>
          <p:nvPr/>
        </p:nvSpPr>
        <p:spPr>
          <a:xfrm>
            <a:off x="8485300" y="4819646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4" name="Google Shape;634;g38e2df2ff7c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95188" y="490154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g38e2df2ff7c_0_1"/>
          <p:cNvCxnSpPr>
            <a:stCxn id="628" idx="2"/>
            <a:endCxn id="630" idx="0"/>
          </p:cNvCxnSpPr>
          <p:nvPr/>
        </p:nvCxnSpPr>
        <p:spPr>
          <a:xfrm>
            <a:off x="9376450" y="222165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36" name="Google Shape;636;g38e2df2ff7c_0_1"/>
          <p:cNvCxnSpPr>
            <a:stCxn id="630" idx="2"/>
            <a:endCxn id="631" idx="0"/>
          </p:cNvCxnSpPr>
          <p:nvPr/>
        </p:nvCxnSpPr>
        <p:spPr>
          <a:xfrm>
            <a:off x="9376450" y="335810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37" name="Google Shape;637;g38e2df2ff7c_0_1"/>
          <p:cNvCxnSpPr>
            <a:stCxn id="631" idx="2"/>
            <a:endCxn id="632" idx="0"/>
          </p:cNvCxnSpPr>
          <p:nvPr/>
        </p:nvCxnSpPr>
        <p:spPr>
          <a:xfrm>
            <a:off x="9376450" y="4325949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38" name="Google Shape;638;g38e2df2ff7c_0_1"/>
          <p:cNvSpPr/>
          <p:nvPr/>
        </p:nvSpPr>
        <p:spPr>
          <a:xfrm>
            <a:off x="1331450" y="1376750"/>
            <a:ext cx="6115500" cy="238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38e2df2ff7c_0_1"/>
          <p:cNvSpPr/>
          <p:nvPr/>
        </p:nvSpPr>
        <p:spPr>
          <a:xfrm>
            <a:off x="1331325" y="3758950"/>
            <a:ext cx="6115500" cy="166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8e2df2ff7c_0_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11614de2e_0_1"/>
          <p:cNvSpPr/>
          <p:nvPr/>
        </p:nvSpPr>
        <p:spPr>
          <a:xfrm>
            <a:off x="258687" y="127670"/>
            <a:ext cx="1160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4400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</a:t>
            </a: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dro</a:t>
            </a:r>
            <a:endParaRPr/>
          </a:p>
        </p:txBody>
      </p:sp>
      <p:pic>
        <p:nvPicPr>
          <p:cNvPr descr="Pessoas em frente a loja&#10;&#10;O conteúdo gerado por IA pode estar incorreto." id="101" name="Google Shape;101;g3a11614de2e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799835"/>
            <a:ext cx="3159824" cy="4212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ssoas na frente de um estádio&#10;&#10;O conteúdo gerado por IA pode estar incorreto." id="102" name="Google Shape;102;g3a11614de2e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3502" y="2184276"/>
            <a:ext cx="2904641" cy="3917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de camisa preta&#10;&#10;O conteúdo gerado por IA pode estar incorreto." id="103" name="Google Shape;103;g3a11614de2e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4035" y="907281"/>
            <a:ext cx="2875544" cy="28668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com gato no colo&#10;&#10;O conteúdo gerado por IA pode estar incorreto." id="104" name="Google Shape;104;g3a11614de2e_0_1"/>
          <p:cNvPicPr preferRelativeResize="0"/>
          <p:nvPr/>
        </p:nvPicPr>
        <p:blipFill rotWithShape="1">
          <a:blip r:embed="rId6">
            <a:alphaModFix/>
          </a:blip>
          <a:srcRect b="16446" l="25334" r="0" t="14421"/>
          <a:stretch/>
        </p:blipFill>
        <p:spPr>
          <a:xfrm rot="5400000">
            <a:off x="5958364" y="4244127"/>
            <a:ext cx="2761271" cy="19174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a11614de2e_0_1"/>
          <p:cNvSpPr txBox="1"/>
          <p:nvPr/>
        </p:nvSpPr>
        <p:spPr>
          <a:xfrm>
            <a:off x="364360" y="2862305"/>
            <a:ext cx="51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Lead Platform Engineer @ Itaú Unibanco</a:t>
            </a:r>
            <a:endParaRPr/>
          </a:p>
        </p:txBody>
      </p:sp>
      <p:sp>
        <p:nvSpPr>
          <p:cNvPr id="106" name="Google Shape;106;g3a11614de2e_0_1"/>
          <p:cNvSpPr txBox="1"/>
          <p:nvPr/>
        </p:nvSpPr>
        <p:spPr>
          <a:xfrm>
            <a:off x="364398" y="3308167"/>
            <a:ext cx="51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Cloud Security and Observability specialist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esenho de personagem de desenho animado&#10;&#10;O conteúdo gerado por IA pode estar incorreto." id="107" name="Google Shape;107;g3a11614de2e_0_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31302" y="5567708"/>
            <a:ext cx="1015780" cy="1015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O conteúdo gerado por IA pode estar incorreto." id="108" name="Google Shape;108;g3a11614de2e_0_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09428" y="5620515"/>
            <a:ext cx="596306" cy="94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a11614de2e_0_1"/>
          <p:cNvSpPr txBox="1"/>
          <p:nvPr/>
        </p:nvSpPr>
        <p:spPr>
          <a:xfrm>
            <a:off x="364398" y="3857954"/>
            <a:ext cx="51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KodeKloud Instructor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8e1a525c92_0_1391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g38e1a525c92_0_1391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g38e1a525c92_0_1391" title="Captura de Tela 2025-10-17 às 21.17.2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8e1a525c92_0_1391"/>
          <p:cNvSpPr txBox="1"/>
          <p:nvPr/>
        </p:nvSpPr>
        <p:spPr>
          <a:xfrm>
            <a:off x="430800" y="2766803"/>
            <a:ext cx="5827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Aplicando no dia a dia!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38e1a525c92_0_1391"/>
          <p:cNvSpPr/>
          <p:nvPr/>
        </p:nvSpPr>
        <p:spPr>
          <a:xfrm>
            <a:off x="372025" y="30153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Use 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ses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38e1a525c92_0_889" title="Captura de Tela 2025-10-17 às 21.24.4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7756" y="667275"/>
            <a:ext cx="7484245" cy="61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38e1a525c92_0_889"/>
          <p:cNvSpPr/>
          <p:nvPr/>
        </p:nvSpPr>
        <p:spPr>
          <a:xfrm>
            <a:off x="362225" y="290100"/>
            <a:ext cx="6821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Env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iron</a:t>
            </a:r>
            <a:r>
              <a:rPr b="1" i="0" lang="pt-BR" sz="76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ment </a:t>
            </a:r>
            <a:b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Pro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mot</a:t>
            </a:r>
            <a:r>
              <a:rPr b="1" i="0" lang="pt-BR" sz="76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ion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656" name="Google Shape;656;g38e1a525c92_0_8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2513" y="4098363"/>
            <a:ext cx="516124" cy="628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657" name="Google Shape;657;g38e1a525c92_0_8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3430" y="5041619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38e1a525c92_0_889"/>
          <p:cNvSpPr/>
          <p:nvPr/>
        </p:nvSpPr>
        <p:spPr>
          <a:xfrm>
            <a:off x="3023175" y="39487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38e1a525c92_0_889"/>
          <p:cNvSpPr/>
          <p:nvPr/>
        </p:nvSpPr>
        <p:spPr>
          <a:xfrm>
            <a:off x="2139288" y="48766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abling Allianz Direct's scaling through Platform Engineering | Cloud  Native Architecture" id="660" name="Google Shape;660;g38e1a525c92_0_8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2750" y="4061713"/>
            <a:ext cx="546525" cy="70202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38e1a525c92_0_889"/>
          <p:cNvSpPr/>
          <p:nvPr/>
        </p:nvSpPr>
        <p:spPr>
          <a:xfrm>
            <a:off x="1338613" y="3948763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6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668" name="Google Shape;66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669" name="Google Shape;66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3377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670" name="Google Shape;67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 txBox="1"/>
          <p:nvPr/>
        </p:nvSpPr>
        <p:spPr>
          <a:xfrm>
            <a:off x="3898300" y="3347100"/>
            <a:ext cx="2321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📄storage.yaml</a:t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3774725" y="3347088"/>
            <a:ext cx="2142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673" name="Google Shape;67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p36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5" name="Google Shape;675;p36"/>
          <p:cNvCxnSpPr/>
          <p:nvPr/>
        </p:nvCxnSpPr>
        <p:spPr>
          <a:xfrm>
            <a:off x="5659125" y="1995363"/>
            <a:ext cx="473100" cy="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676" name="Google Shape;67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7" name="Google Shape;677;p36"/>
          <p:cNvCxnSpPr>
            <a:stCxn id="676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8" name="Google Shape;678;p36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9" name="Google Shape;679;p36"/>
          <p:cNvCxnSpPr>
            <a:stCxn id="669" idx="2"/>
          </p:cNvCxnSpPr>
          <p:nvPr/>
        </p:nvCxnSpPr>
        <p:spPr>
          <a:xfrm>
            <a:off x="5312980" y="2333509"/>
            <a:ext cx="5400" cy="969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680" name="Google Shape;680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36"/>
          <p:cNvSpPr txBox="1"/>
          <p:nvPr/>
        </p:nvSpPr>
        <p:spPr>
          <a:xfrm>
            <a:off x="5292667" y="2770649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Texto&#10;&#10;O conteúdo gerado por IA pode estar incorreto." id="682" name="Google Shape;682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9665" y="3044638"/>
            <a:ext cx="299085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6"/>
          <p:cNvSpPr/>
          <p:nvPr/>
        </p:nvSpPr>
        <p:spPr>
          <a:xfrm>
            <a:off x="4234884" y="3791486"/>
            <a:ext cx="654000" cy="2322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6"/>
          <p:cNvSpPr/>
          <p:nvPr/>
        </p:nvSpPr>
        <p:spPr>
          <a:xfrm>
            <a:off x="7584932" y="4488338"/>
            <a:ext cx="1422600" cy="206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6"/>
          <p:cNvSpPr/>
          <p:nvPr/>
        </p:nvSpPr>
        <p:spPr>
          <a:xfrm>
            <a:off x="8439607" y="3582175"/>
            <a:ext cx="382800" cy="1863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6"/>
          <p:cNvSpPr/>
          <p:nvPr/>
        </p:nvSpPr>
        <p:spPr>
          <a:xfrm>
            <a:off x="8419012" y="3932283"/>
            <a:ext cx="279600" cy="1965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7" name="Google Shape;687;p36"/>
          <p:cNvCxnSpPr/>
          <p:nvPr/>
        </p:nvCxnSpPr>
        <p:spPr>
          <a:xfrm flipH="1" rot="10800000">
            <a:off x="5806200" y="3515600"/>
            <a:ext cx="1431000" cy="1034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pic>
        <p:nvPicPr>
          <p:cNvPr descr="Download Free GitHub Logo PNG and SVG Icons" id="688" name="Google Shape;688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66072" y="3377593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3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8e1a525c92_0_71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38e1a525c92_0_71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6" name="Google Shape;696;g38e1a525c92_0_716"/>
          <p:cNvPicPr preferRelativeResize="0"/>
          <p:nvPr/>
        </p:nvPicPr>
        <p:blipFill rotWithShape="1">
          <a:blip r:embed="rId3">
            <a:alphaModFix/>
          </a:blip>
          <a:srcRect b="2357" l="2025" r="3340" t="2111"/>
          <a:stretch/>
        </p:blipFill>
        <p:spPr>
          <a:xfrm>
            <a:off x="3490287" y="671575"/>
            <a:ext cx="5264674" cy="55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38e1a525c92_0_716" title="Captura de Tela 2025-12-30 às 16.27.40.png"/>
          <p:cNvPicPr preferRelativeResize="0"/>
          <p:nvPr/>
        </p:nvPicPr>
        <p:blipFill rotWithShape="1">
          <a:blip r:embed="rId4">
            <a:alphaModFix/>
          </a:blip>
          <a:srcRect b="0" l="1913" r="1913" t="0"/>
          <a:stretch/>
        </p:blipFill>
        <p:spPr>
          <a:xfrm>
            <a:off x="3490287" y="671575"/>
            <a:ext cx="5264676" cy="551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e1a525c92_0_75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g38e1a525c92_0_75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704" name="Google Shape;704;g38e1a525c92_0_7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2902" y="1779013"/>
            <a:ext cx="42195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8e1a525c92_0_7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38e1a525c92_0_7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711" name="Google Shape;711;g38e1a525c92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797" y="692774"/>
            <a:ext cx="9003054" cy="56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38e1a525c92_0_778"/>
          <p:cNvSpPr/>
          <p:nvPr/>
        </p:nvSpPr>
        <p:spPr>
          <a:xfrm>
            <a:off x="4838275" y="7360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38e1a525c92_0_778"/>
          <p:cNvSpPr/>
          <p:nvPr/>
        </p:nvSpPr>
        <p:spPr>
          <a:xfrm>
            <a:off x="4834575" y="26788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38e1a525c92_0_778"/>
          <p:cNvSpPr/>
          <p:nvPr/>
        </p:nvSpPr>
        <p:spPr>
          <a:xfrm>
            <a:off x="7972750" y="2354975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8e2df2ff7c_2_207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38e2df2ff7c_2_20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1" name="Google Shape;721;g38e2df2ff7c_2_207" title="Captura de Tela 2025-10-15 às 03.19.2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9200" y="1193775"/>
            <a:ext cx="7896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38e2df2ff7c_2_207"/>
          <p:cNvSpPr/>
          <p:nvPr/>
        </p:nvSpPr>
        <p:spPr>
          <a:xfrm>
            <a:off x="4628200" y="482282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g38e2df2ff7c_2_207"/>
          <p:cNvSpPr/>
          <p:nvPr/>
        </p:nvSpPr>
        <p:spPr>
          <a:xfrm>
            <a:off x="2161225" y="119377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4" name="Google Shape;724;g38e2df2ff7c_2_207" title="Captura de Tela 2025-10-18 às 02.13.5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8900" y="5594188"/>
            <a:ext cx="5095875" cy="8477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8e1a525c92_0_79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g38e1a525c92_0_79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ownload Free GitHub Logo PNG and SVG Icons" id="731" name="Google Shape;731;g38e1a525c92_0_7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406" y="3422538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38e1a525c92_0_797"/>
          <p:cNvSpPr txBox="1"/>
          <p:nvPr/>
        </p:nvSpPr>
        <p:spPr>
          <a:xfrm>
            <a:off x="3898274" y="3353650"/>
            <a:ext cx="2710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 📄storage.yaml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hom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 📄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keyvault.yaml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           📄app01.yaml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           📄storage.yaml</a:t>
            </a:r>
            <a:endParaRPr b="0" i="0" sz="1400" u="none" cap="none" strike="noStrik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3" name="Google Shape;733;g38e1a525c92_0_797"/>
          <p:cNvSpPr/>
          <p:nvPr/>
        </p:nvSpPr>
        <p:spPr>
          <a:xfrm>
            <a:off x="3774726" y="3347100"/>
            <a:ext cx="2288100" cy="243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g38e1a525c92_0_797"/>
          <p:cNvSpPr/>
          <p:nvPr/>
        </p:nvSpPr>
        <p:spPr>
          <a:xfrm>
            <a:off x="4224325" y="4671750"/>
            <a:ext cx="1726200" cy="95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735" name="Google Shape;735;g38e1a525c92_0_7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stage by Spotify - The Ultimate Guide [2023] | Roadie" id="736" name="Google Shape;736;g38e1a525c92_0_7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38e1a525c92_0_797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goCD ApplicationsSet with Helm. This article is for people who are… | by  Maciej Przygrodzki | Medium" id="738" name="Google Shape;738;g38e1a525c92_0_7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6865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739" name="Google Shape;739;g38e1a525c92_0_7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0" name="Google Shape;740;g38e1a525c92_0_797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41" name="Google Shape;741;g38e1a525c92_0_797"/>
          <p:cNvCxnSpPr/>
          <p:nvPr/>
        </p:nvCxnSpPr>
        <p:spPr>
          <a:xfrm flipH="1" rot="10800000">
            <a:off x="5666075" y="1949825"/>
            <a:ext cx="4443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742" name="Google Shape;742;g38e1a525c92_0_79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g38e1a525c92_0_797"/>
          <p:cNvCxnSpPr>
            <a:stCxn id="742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44" name="Google Shape;744;g38e1a525c92_0_797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45" name="Google Shape;745;g38e1a525c92_0_797"/>
          <p:cNvCxnSpPr>
            <a:stCxn id="738" idx="2"/>
          </p:cNvCxnSpPr>
          <p:nvPr/>
        </p:nvCxnSpPr>
        <p:spPr>
          <a:xfrm flipH="1">
            <a:off x="5342568" y="2333509"/>
            <a:ext cx="3900" cy="100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746" name="Google Shape;746;g38e1a525c92_0_7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g38e1a525c92_0_797"/>
          <p:cNvSpPr txBox="1"/>
          <p:nvPr/>
        </p:nvSpPr>
        <p:spPr>
          <a:xfrm>
            <a:off x="5397842" y="280432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8e1a525c92_0_85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38e1a525c92_0_85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754" name="Google Shape;754;g38e1a525c92_0_8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995" y="1724025"/>
            <a:ext cx="8658225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8e1a525c92_0_878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g38e1a525c92_0_8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761" name="Google Shape;761;g38e1a525c92_0_8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9432" y="711217"/>
            <a:ext cx="9235788" cy="579235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g38e1a525c92_0_878"/>
          <p:cNvSpPr/>
          <p:nvPr/>
        </p:nvSpPr>
        <p:spPr>
          <a:xfrm>
            <a:off x="4834575" y="7793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38e1a525c92_0_878"/>
          <p:cNvSpPr/>
          <p:nvPr/>
        </p:nvSpPr>
        <p:spPr>
          <a:xfrm>
            <a:off x="4834575" y="27654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38e1a525c92_0_878"/>
          <p:cNvSpPr/>
          <p:nvPr/>
        </p:nvSpPr>
        <p:spPr>
          <a:xfrm>
            <a:off x="8091825" y="2430750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 title="Captura de Tela 2025-10-17 às 20.23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325" y="1120987"/>
            <a:ext cx="5610673" cy="46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432604" y="1304843"/>
            <a:ext cx="107928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Plataformas e </a:t>
            </a: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setando expectativas</a:t>
            </a:r>
            <a:endParaRPr b="1" i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– conceito e arquitetura</a:t>
            </a:r>
            <a:endParaRPr b="0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Um framework para construção de control planes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managed resource based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Providers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estendendo a solução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Use Cases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aplicando no dia a 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abstraindo configurações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Monitoring Crossplane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lidando com a escala</a:t>
            </a:r>
            <a:endParaRPr b="1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Ag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da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8e2df2ff7c_2_196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38e2df2ff7c_2_19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1" name="Google Shape;771;g38e2df2ff7c_2_196" title="Captura de Tela 2025-10-15 às 03.19.4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250" y="922300"/>
            <a:ext cx="7991475" cy="51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38e2df2ff7c_2_196"/>
          <p:cNvSpPr/>
          <p:nvPr/>
        </p:nvSpPr>
        <p:spPr>
          <a:xfrm>
            <a:off x="4628200" y="49094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38e2df2ff7c_2_196"/>
          <p:cNvSpPr/>
          <p:nvPr/>
        </p:nvSpPr>
        <p:spPr>
          <a:xfrm>
            <a:off x="2161225" y="11652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g38e2df2ff7c_2_196" title="Captura de Tela 2025-10-18 às 02.14.0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9375" y="5617163"/>
            <a:ext cx="5114925" cy="866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g38e1a525c92_0_1416" title="Captura de Tela 2025-10-17 às 21.21.5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950" y="2156950"/>
            <a:ext cx="8142750" cy="47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g38e1a525c92_0_1416"/>
          <p:cNvSpPr/>
          <p:nvPr/>
        </p:nvSpPr>
        <p:spPr>
          <a:xfrm>
            <a:off x="5366750" y="1956175"/>
            <a:ext cx="839700" cy="932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38e1a525c92_0_1416"/>
          <p:cNvSpPr/>
          <p:nvPr/>
        </p:nvSpPr>
        <p:spPr>
          <a:xfrm>
            <a:off x="373648" y="358650"/>
            <a:ext cx="79794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Envi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ronm</a:t>
            </a:r>
            <a: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ent</a:t>
            </a:r>
            <a:b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fig</a:t>
            </a:r>
            <a:endParaRPr b="1" i="0" sz="7600" u="none" cap="none" strike="noStrike">
              <a:solidFill>
                <a:srgbClr val="FFCD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2" name="Google Shape;782;g38e1a525c92_0_1416"/>
          <p:cNvSpPr/>
          <p:nvPr/>
        </p:nvSpPr>
        <p:spPr>
          <a:xfrm>
            <a:off x="6897575" y="2016450"/>
            <a:ext cx="839700" cy="124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ac84d96a1c_0_9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3ac84d96a1c_0_9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89" name="Google Shape;789;g3ac84d96a1c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925" y="1317836"/>
            <a:ext cx="9234149" cy="42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3ac84d96a1c_0_94"/>
          <p:cNvSpPr/>
          <p:nvPr/>
        </p:nvSpPr>
        <p:spPr>
          <a:xfrm>
            <a:off x="1722102" y="2208371"/>
            <a:ext cx="1975500" cy="577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g3ac84d96a1c_0_94"/>
          <p:cNvSpPr/>
          <p:nvPr/>
        </p:nvSpPr>
        <p:spPr>
          <a:xfrm>
            <a:off x="1590850" y="2968075"/>
            <a:ext cx="8133900" cy="41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g3ac84d96a1c_0_94"/>
          <p:cNvSpPr/>
          <p:nvPr/>
        </p:nvSpPr>
        <p:spPr>
          <a:xfrm>
            <a:off x="1590850" y="5035065"/>
            <a:ext cx="8133900" cy="41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g3ac84d96a1c_0_94"/>
          <p:cNvSpPr/>
          <p:nvPr/>
        </p:nvSpPr>
        <p:spPr>
          <a:xfrm>
            <a:off x="1722100" y="4265234"/>
            <a:ext cx="1975500" cy="577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ac84d96a1c_0_20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g3ac84d96a1c_0_20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0" name="Google Shape;800;g3ac84d96a1c_0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375" y="722462"/>
            <a:ext cx="9680501" cy="54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g3ac84d96a1c_0_205"/>
          <p:cNvSpPr/>
          <p:nvPr/>
        </p:nvSpPr>
        <p:spPr>
          <a:xfrm>
            <a:off x="5059574" y="2907355"/>
            <a:ext cx="2568300" cy="13068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ac84d96a1c_0_14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3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3ac84d96a1c_0_14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</a:t>
            </a: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ownload Free GitHub Logo PNG and SVG Icons" id="808" name="Google Shape;808;g3ac84d96a1c_0_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406" y="3422538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g3ac84d96a1c_0_143"/>
          <p:cNvSpPr txBox="1"/>
          <p:nvPr/>
        </p:nvSpPr>
        <p:spPr>
          <a:xfrm>
            <a:off x="3898274" y="3353650"/>
            <a:ext cx="2710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 📄storage.yaml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hom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 📄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keyvault.yaml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           📄app01.yaml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           📄storage.yaml</a:t>
            </a:r>
            <a:endParaRPr b="0" i="0" sz="1400" u="none" cap="none" strike="noStrik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10" name="Google Shape;810;g3ac84d96a1c_0_143"/>
          <p:cNvSpPr/>
          <p:nvPr/>
        </p:nvSpPr>
        <p:spPr>
          <a:xfrm>
            <a:off x="3774726" y="3347100"/>
            <a:ext cx="2288100" cy="243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g3ac84d96a1c_0_143"/>
          <p:cNvSpPr/>
          <p:nvPr/>
        </p:nvSpPr>
        <p:spPr>
          <a:xfrm>
            <a:off x="4210075" y="4692020"/>
            <a:ext cx="1726200" cy="95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812" name="Google Shape;812;g3ac84d96a1c_0_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stage by Spotify - The Ultimate Guide [2023] | Roadie" id="813" name="Google Shape;813;g3ac84d96a1c_0_1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g3ac84d96a1c_0_143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goCD ApplicationsSet with Helm. This article is for people who are… | by  Maciej Przygrodzki | Medium" id="815" name="Google Shape;815;g3ac84d96a1c_0_1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6865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816" name="Google Shape;816;g3ac84d96a1c_0_1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7" name="Google Shape;817;g3ac84d96a1c_0_143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18" name="Google Shape;818;g3ac84d96a1c_0_143"/>
          <p:cNvCxnSpPr/>
          <p:nvPr/>
        </p:nvCxnSpPr>
        <p:spPr>
          <a:xfrm flipH="1" rot="10800000">
            <a:off x="5666075" y="1949825"/>
            <a:ext cx="4443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819" name="Google Shape;819;g3ac84d96a1c_0_1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0" name="Google Shape;820;g3ac84d96a1c_0_143"/>
          <p:cNvCxnSpPr>
            <a:stCxn id="819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21" name="Google Shape;821;g3ac84d96a1c_0_143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22" name="Google Shape;822;g3ac84d96a1c_0_143"/>
          <p:cNvCxnSpPr>
            <a:stCxn id="815" idx="2"/>
          </p:cNvCxnSpPr>
          <p:nvPr/>
        </p:nvCxnSpPr>
        <p:spPr>
          <a:xfrm flipH="1">
            <a:off x="5342568" y="2333509"/>
            <a:ext cx="3900" cy="100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823" name="Google Shape;823;g3ac84d96a1c_0_1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g3ac84d96a1c_0_143"/>
          <p:cNvSpPr txBox="1"/>
          <p:nvPr/>
        </p:nvSpPr>
        <p:spPr>
          <a:xfrm>
            <a:off x="5397842" y="280432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5" name="Google Shape;825;g3ac84d96a1c_0_143"/>
          <p:cNvCxnSpPr/>
          <p:nvPr/>
        </p:nvCxnSpPr>
        <p:spPr>
          <a:xfrm flipH="1" rot="10800000">
            <a:off x="5885525" y="3514575"/>
            <a:ext cx="1608300" cy="1033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pic>
        <p:nvPicPr>
          <p:cNvPr id="826" name="Google Shape;826;g3ac84d96a1c_0_1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93825" y="2545225"/>
            <a:ext cx="3081299" cy="176439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30"/>
              </a:srgbClr>
            </a:outerShdw>
          </a:effectLst>
        </p:spPr>
      </p:pic>
      <p:pic>
        <p:nvPicPr>
          <p:cNvPr id="827" name="Google Shape;827;g3ac84d96a1c_0_1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93821" y="4400075"/>
            <a:ext cx="3081300" cy="179368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30"/>
              </a:srgbClr>
            </a:outerShdw>
          </a:effectLst>
        </p:spPr>
      </p:pic>
      <p:cxnSp>
        <p:nvCxnSpPr>
          <p:cNvPr id="828" name="Google Shape;828;g3ac84d96a1c_0_143"/>
          <p:cNvCxnSpPr>
            <a:endCxn id="827" idx="1"/>
          </p:cNvCxnSpPr>
          <p:nvPr/>
        </p:nvCxnSpPr>
        <p:spPr>
          <a:xfrm flipH="1" rot="10800000">
            <a:off x="5956321" y="5296919"/>
            <a:ext cx="1537500" cy="11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829" name="Google Shape;829;g3ac84d96a1c_0_143"/>
          <p:cNvSpPr/>
          <p:nvPr/>
        </p:nvSpPr>
        <p:spPr>
          <a:xfrm>
            <a:off x="7678524" y="3868261"/>
            <a:ext cx="1379400" cy="3510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g3ac84d96a1c_0_143"/>
          <p:cNvSpPr/>
          <p:nvPr/>
        </p:nvSpPr>
        <p:spPr>
          <a:xfrm>
            <a:off x="7678524" y="5713786"/>
            <a:ext cx="1379400" cy="3510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ac84d96a1c_0_19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3ac84d96a1c_0_19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7" name="Google Shape;837;g3ac84d96a1c_0_199" title="Captura de Tela 2025-12-02 às 01.32.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550" y="1709725"/>
            <a:ext cx="7829550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ac84d96a1c_0_10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g3ac84d96a1c_0_10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4" name="Google Shape;844;g3ac84d96a1c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1412" y="653825"/>
            <a:ext cx="7222425" cy="55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g3ac84d96a1c_0_106"/>
          <p:cNvSpPr/>
          <p:nvPr/>
        </p:nvSpPr>
        <p:spPr>
          <a:xfrm>
            <a:off x="3120024" y="3231508"/>
            <a:ext cx="3109800" cy="16614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ac84d96a1c_0_11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3ac84d96a1c_0_11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2" name="Google Shape;852;g3ac84d96a1c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825" y="687937"/>
            <a:ext cx="6993001" cy="54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3ac84d96a1c_0_118"/>
          <p:cNvSpPr/>
          <p:nvPr/>
        </p:nvSpPr>
        <p:spPr>
          <a:xfrm>
            <a:off x="3869650" y="5642400"/>
            <a:ext cx="4994100" cy="5277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ac84d96a1c_0_17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3ac84d96a1c_0_17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0" name="Google Shape;860;g3ac84d96a1c_0_172"/>
          <p:cNvSpPr/>
          <p:nvPr/>
        </p:nvSpPr>
        <p:spPr>
          <a:xfrm>
            <a:off x="3201074" y="3221383"/>
            <a:ext cx="3109800" cy="16614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1" name="Google Shape;861;g3ac84d96a1c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625" y="680475"/>
            <a:ext cx="7073499" cy="564067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</p:pic>
      <p:sp>
        <p:nvSpPr>
          <p:cNvPr id="862" name="Google Shape;862;g3ac84d96a1c_0_172"/>
          <p:cNvSpPr/>
          <p:nvPr/>
        </p:nvSpPr>
        <p:spPr>
          <a:xfrm>
            <a:off x="3120024" y="3231508"/>
            <a:ext cx="3109800" cy="16614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ac84d96a1c_0_18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g3ac84d96a1c_0_18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9" name="Google Shape;869;g3ac84d96a1c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338" y="673650"/>
            <a:ext cx="6105325" cy="55106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</p:pic>
      <p:sp>
        <p:nvSpPr>
          <p:cNvPr id="870" name="Google Shape;870;g3ac84d96a1c_0_180"/>
          <p:cNvSpPr/>
          <p:nvPr/>
        </p:nvSpPr>
        <p:spPr>
          <a:xfrm>
            <a:off x="3869650" y="5713300"/>
            <a:ext cx="4994100" cy="456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11614de2e_0_71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Plataformas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" name="Google Shape;122;g3a11614de2e_0_71"/>
          <p:cNvSpPr txBox="1"/>
          <p:nvPr/>
        </p:nvSpPr>
        <p:spPr>
          <a:xfrm>
            <a:off x="1759202" y="2620950"/>
            <a:ext cx="8673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"A digital platform is a foundation of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self-service APIs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tools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services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knowledge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which are arranged as a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compelling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internal product."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g3a11614de2e_0_71"/>
          <p:cNvSpPr txBox="1"/>
          <p:nvPr/>
        </p:nvSpPr>
        <p:spPr>
          <a:xfrm>
            <a:off x="7897200" y="3836850"/>
            <a:ext cx="17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pt-BR"/>
              <a:t>Evan Bottcher</a:t>
            </a:r>
            <a:endParaRPr i="1"/>
          </a:p>
        </p:txBody>
      </p:sp>
      <p:sp>
        <p:nvSpPr>
          <p:cNvPr id="124" name="Google Shape;124;g3a11614de2e_0_71"/>
          <p:cNvSpPr txBox="1"/>
          <p:nvPr/>
        </p:nvSpPr>
        <p:spPr>
          <a:xfrm>
            <a:off x="5359052" y="4712100"/>
            <a:ext cx="147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Fascinante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" name="Google Shape;125;g3a11614de2e_0_71"/>
          <p:cNvSpPr txBox="1"/>
          <p:nvPr/>
        </p:nvSpPr>
        <p:spPr>
          <a:xfrm>
            <a:off x="3192525" y="5144200"/>
            <a:ext cx="13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Irresistível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g3a11614de2e_0_71"/>
          <p:cNvSpPr txBox="1"/>
          <p:nvPr/>
        </p:nvSpPr>
        <p:spPr>
          <a:xfrm>
            <a:off x="7897200" y="5144200"/>
            <a:ext cx="13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Cativante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g3a11614de2e_0_71"/>
          <p:cNvSpPr txBox="1"/>
          <p:nvPr/>
        </p:nvSpPr>
        <p:spPr>
          <a:xfrm>
            <a:off x="4008450" y="5762625"/>
            <a:ext cx="13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Atraente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" name="Google Shape;128;g3a11614de2e_0_71"/>
          <p:cNvSpPr txBox="1"/>
          <p:nvPr/>
        </p:nvSpPr>
        <p:spPr>
          <a:xfrm>
            <a:off x="6832950" y="5762625"/>
            <a:ext cx="171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Convincente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ac84d96a1c_0_19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3ac84d96a1c_0_19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77" name="Google Shape;877;g3ac84d96a1c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463" y="1469774"/>
            <a:ext cx="10839074" cy="39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g3ac84d96a1c_0_192"/>
          <p:cNvSpPr/>
          <p:nvPr/>
        </p:nvSpPr>
        <p:spPr>
          <a:xfrm>
            <a:off x="6341375" y="4122875"/>
            <a:ext cx="2106900" cy="456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ac84d96a1c_0_22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g3ac84d96a1c_0_22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85" name="Google Shape;885;g3ac84d96a1c_0_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9" y="2057087"/>
            <a:ext cx="10575975" cy="27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g3ac84d96a1c_0_225"/>
          <p:cNvSpPr/>
          <p:nvPr/>
        </p:nvSpPr>
        <p:spPr>
          <a:xfrm>
            <a:off x="2806025" y="3585975"/>
            <a:ext cx="8458500" cy="1104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ac84d96a1c_0_21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g3ac84d96a1c_0_21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93" name="Google Shape;893;g3ac84d96a1c_0_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350" y="1392400"/>
            <a:ext cx="10683949" cy="407005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g3ac84d96a1c_0_218"/>
          <p:cNvSpPr/>
          <p:nvPr/>
        </p:nvSpPr>
        <p:spPr>
          <a:xfrm>
            <a:off x="6300875" y="4649625"/>
            <a:ext cx="2106900" cy="456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ac84d96a1c_0_23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g3ac84d96a1c_0_23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1" name="Google Shape;901;g3ac84d96a1c_0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75" y="1330362"/>
            <a:ext cx="10869498" cy="41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g3ac84d96a1c_0_234"/>
          <p:cNvSpPr/>
          <p:nvPr/>
        </p:nvSpPr>
        <p:spPr>
          <a:xfrm>
            <a:off x="2725000" y="3646750"/>
            <a:ext cx="8569800" cy="18810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ac84d96a1c_0_8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g3ac84d96a1c_0_8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9" name="Google Shape;909;g3ac84d96a1c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25" y="1351037"/>
            <a:ext cx="11035800" cy="4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3ac84d96a1c_0_80"/>
          <p:cNvSpPr/>
          <p:nvPr/>
        </p:nvSpPr>
        <p:spPr>
          <a:xfrm>
            <a:off x="952220" y="1823390"/>
            <a:ext cx="14688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g3ac84d96a1c_0_80"/>
          <p:cNvSpPr/>
          <p:nvPr/>
        </p:nvSpPr>
        <p:spPr>
          <a:xfrm>
            <a:off x="2421029" y="4407010"/>
            <a:ext cx="2552700" cy="44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g3ac84d96a1c_0_80"/>
          <p:cNvSpPr/>
          <p:nvPr/>
        </p:nvSpPr>
        <p:spPr>
          <a:xfrm>
            <a:off x="4052399" y="2746131"/>
            <a:ext cx="2957400" cy="181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ac84d96a1c_0_3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g3ac84d96a1c_0_3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9" name="Google Shape;919;g3ac84d96a1c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25" y="950225"/>
            <a:ext cx="11011149" cy="49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g3ac84d96a1c_0_38"/>
          <p:cNvSpPr/>
          <p:nvPr/>
        </p:nvSpPr>
        <p:spPr>
          <a:xfrm>
            <a:off x="921850" y="1428350"/>
            <a:ext cx="15297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g3ac84d96a1c_0_38"/>
          <p:cNvSpPr/>
          <p:nvPr/>
        </p:nvSpPr>
        <p:spPr>
          <a:xfrm>
            <a:off x="3920800" y="2857125"/>
            <a:ext cx="15297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ac84d96a1c_0_4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g3ac84d96a1c_0_4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8" name="Google Shape;928;g3ac84d96a1c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37" y="1208950"/>
            <a:ext cx="10971574" cy="44369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</p:pic>
      <p:sp>
        <p:nvSpPr>
          <p:cNvPr id="929" name="Google Shape;929;g3ac84d96a1c_0_47"/>
          <p:cNvSpPr/>
          <p:nvPr/>
        </p:nvSpPr>
        <p:spPr>
          <a:xfrm>
            <a:off x="2248875" y="3819025"/>
            <a:ext cx="15297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g3ac84d96a1c_0_47"/>
          <p:cNvSpPr/>
          <p:nvPr/>
        </p:nvSpPr>
        <p:spPr>
          <a:xfrm>
            <a:off x="770350" y="4994550"/>
            <a:ext cx="2856300" cy="651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ac84d96a1c_0_1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g3ac84d96a1c_0_1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7" name="Google Shape;937;g3ac84d96a1c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25" y="1351800"/>
            <a:ext cx="11034000" cy="41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g3ac84d96a1c_0_16"/>
          <p:cNvSpPr/>
          <p:nvPr/>
        </p:nvSpPr>
        <p:spPr>
          <a:xfrm>
            <a:off x="952225" y="1823400"/>
            <a:ext cx="1509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3ac84d96a1c_0_16"/>
          <p:cNvSpPr/>
          <p:nvPr/>
        </p:nvSpPr>
        <p:spPr>
          <a:xfrm>
            <a:off x="2421029" y="4427270"/>
            <a:ext cx="2552700" cy="44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g3ac84d96a1c_0_16"/>
          <p:cNvSpPr/>
          <p:nvPr/>
        </p:nvSpPr>
        <p:spPr>
          <a:xfrm>
            <a:off x="4052399" y="2766391"/>
            <a:ext cx="2957400" cy="181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ac84d96a1c_0_6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3ac84d96a1c_0_6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47" name="Google Shape;947;g3ac84d96a1c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00" y="975513"/>
            <a:ext cx="10925452" cy="49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g3ac84d96a1c_0_60"/>
          <p:cNvSpPr/>
          <p:nvPr/>
        </p:nvSpPr>
        <p:spPr>
          <a:xfrm>
            <a:off x="992750" y="1448600"/>
            <a:ext cx="1590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g3ac84d96a1c_0_60"/>
          <p:cNvSpPr/>
          <p:nvPr/>
        </p:nvSpPr>
        <p:spPr>
          <a:xfrm>
            <a:off x="3860000" y="2867250"/>
            <a:ext cx="1590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ac84d96a1c_0_6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g3ac84d96a1c_0_6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56" name="Google Shape;956;g3ac84d96a1c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38" y="1208388"/>
            <a:ext cx="10997977" cy="4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g3ac84d96a1c_0_69"/>
          <p:cNvSpPr/>
          <p:nvPr/>
        </p:nvSpPr>
        <p:spPr>
          <a:xfrm>
            <a:off x="2279250" y="3808875"/>
            <a:ext cx="1590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g3ac84d96a1c_0_69"/>
          <p:cNvSpPr/>
          <p:nvPr/>
        </p:nvSpPr>
        <p:spPr>
          <a:xfrm>
            <a:off x="770350" y="4974275"/>
            <a:ext cx="2886600" cy="675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11614de2e_0_88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Backstage by Spotify - The Ultimate Guide [2023] | Roadie" id="134" name="Google Shape;134;g3a11614de2e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2582" y="3176492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135" name="Google Shape;135;g3a11614de2e_0_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6402" y="141146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136" name="Google Shape;136;g3a11614de2e_0_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4818" y="3129994"/>
            <a:ext cx="546529" cy="598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Microsoft Azure.svg - Wikipedia" id="137" name="Google Shape;137;g3a11614de2e_0_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3499" y="4770851"/>
            <a:ext cx="505001" cy="505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138" name="Google Shape;138;g3a11614de2e_0_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7926" y="3129992"/>
            <a:ext cx="616161" cy="59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Free GitHub Logo PNG and SVG Icons" id="139" name="Google Shape;139;g3a11614de2e_0_8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7951" y="4265853"/>
            <a:ext cx="505000" cy="5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tHub - kyverno/kyverno: Cloud Native Policy Management" id="140" name="Google Shape;140;g3a11614de2e_0_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04425" y="4265850"/>
            <a:ext cx="505000" cy="5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on Web Services (AWS) Logo PNG Vector (EPS) Free Download" id="141" name="Google Shape;141;g3a11614de2e_0_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04425" y="2087150"/>
            <a:ext cx="505000" cy="5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a11614de2e_0_8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77155" y="2064616"/>
            <a:ext cx="366581" cy="55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g3a11614de2e_0_88"/>
          <p:cNvCxnSpPr>
            <a:stCxn id="142" idx="3"/>
            <a:endCxn id="138" idx="1"/>
          </p:cNvCxnSpPr>
          <p:nvPr/>
        </p:nvCxnSpPr>
        <p:spPr>
          <a:xfrm>
            <a:off x="5043735" y="2339647"/>
            <a:ext cx="744300" cy="108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4" name="Google Shape;144;g3a11614de2e_0_88"/>
          <p:cNvCxnSpPr>
            <a:stCxn id="135" idx="2"/>
            <a:endCxn id="138" idx="0"/>
          </p:cNvCxnSpPr>
          <p:nvPr/>
        </p:nvCxnSpPr>
        <p:spPr>
          <a:xfrm>
            <a:off x="6096005" y="2087159"/>
            <a:ext cx="0" cy="1042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5" name="Google Shape;145;g3a11614de2e_0_88"/>
          <p:cNvCxnSpPr>
            <a:stCxn id="141" idx="2"/>
            <a:endCxn id="138" idx="3"/>
          </p:cNvCxnSpPr>
          <p:nvPr/>
        </p:nvCxnSpPr>
        <p:spPr>
          <a:xfrm flipH="1">
            <a:off x="6404225" y="2592150"/>
            <a:ext cx="1052700" cy="836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6" name="Google Shape;146;g3a11614de2e_0_88"/>
          <p:cNvCxnSpPr>
            <a:stCxn id="134" idx="3"/>
            <a:endCxn id="138" idx="1"/>
          </p:cNvCxnSpPr>
          <p:nvPr/>
        </p:nvCxnSpPr>
        <p:spPr>
          <a:xfrm>
            <a:off x="4357163" y="3429000"/>
            <a:ext cx="1430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7" name="Google Shape;147;g3a11614de2e_0_88"/>
          <p:cNvCxnSpPr>
            <a:stCxn id="139" idx="3"/>
            <a:endCxn id="138" idx="1"/>
          </p:cNvCxnSpPr>
          <p:nvPr/>
        </p:nvCxnSpPr>
        <p:spPr>
          <a:xfrm flipH="1" rot="10800000">
            <a:off x="5112951" y="3429053"/>
            <a:ext cx="675000" cy="108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8" name="Google Shape;148;g3a11614de2e_0_88"/>
          <p:cNvCxnSpPr>
            <a:stCxn id="137" idx="0"/>
            <a:endCxn id="138" idx="2"/>
          </p:cNvCxnSpPr>
          <p:nvPr/>
        </p:nvCxnSpPr>
        <p:spPr>
          <a:xfrm rot="10800000">
            <a:off x="6095999" y="3728051"/>
            <a:ext cx="0" cy="1042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9" name="Google Shape;149;g3a11614de2e_0_88"/>
          <p:cNvCxnSpPr>
            <a:stCxn id="140" idx="1"/>
            <a:endCxn id="138" idx="3"/>
          </p:cNvCxnSpPr>
          <p:nvPr/>
        </p:nvCxnSpPr>
        <p:spPr>
          <a:xfrm rot="10800000">
            <a:off x="6404025" y="3429050"/>
            <a:ext cx="800400" cy="108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0" name="Google Shape;150;g3a11614de2e_0_88"/>
          <p:cNvCxnSpPr>
            <a:stCxn id="136" idx="1"/>
            <a:endCxn id="138" idx="3"/>
          </p:cNvCxnSpPr>
          <p:nvPr/>
        </p:nvCxnSpPr>
        <p:spPr>
          <a:xfrm rot="10800000">
            <a:off x="6404118" y="3429002"/>
            <a:ext cx="1430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1" name="Google Shape;151;g3a11614de2e_0_88"/>
          <p:cNvSpPr/>
          <p:nvPr/>
        </p:nvSpPr>
        <p:spPr>
          <a:xfrm>
            <a:off x="4470975" y="376700"/>
            <a:ext cx="3404400" cy="57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00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  <a:endParaRPr b="1" i="0" sz="40000" u="none" cap="none" strike="noStrike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8e1a525c92_0_1429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g38e1a525c92_0_1429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g38e1a525c92_0_1429" title="Captura de Tela 2025-10-17 às 21.17.2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g38e1a525c92_0_1429"/>
          <p:cNvSpPr txBox="1"/>
          <p:nvPr/>
        </p:nvSpPr>
        <p:spPr>
          <a:xfrm>
            <a:off x="453653" y="2858855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Lidando com a escala!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g38e1a525c92_0_1429"/>
          <p:cNvSpPr/>
          <p:nvPr/>
        </p:nvSpPr>
        <p:spPr>
          <a:xfrm>
            <a:off x="453650" y="32438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itor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ing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Cros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spl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4" name="Google Shape;974;p53" title="Captura de Tela 2025-10-14 às 12.32.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662" y="1809800"/>
            <a:ext cx="10927925" cy="32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9cc6a68fa4_0_2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g39cc6a68fa4_0_2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81" name="Google Shape;981;g39cc6a68fa4_0_22" title="Captura de Tela 2025-10-14 às 12.34.5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088" y="1704425"/>
            <a:ext cx="10905076" cy="34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9cc6a68fa4_0_2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g39cc6a68fa4_0_2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88" name="Google Shape;988;g39cc6a68fa4_0_28" title="Captura de Tela 2025-10-14 às 12.35.2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663" y="1975563"/>
            <a:ext cx="10847925" cy="29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8e2df2ff7c_2_187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g38e2df2ff7c_2_187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g38e2df2ff7c_2_187"/>
          <p:cNvSpPr/>
          <p:nvPr/>
        </p:nvSpPr>
        <p:spPr>
          <a:xfrm>
            <a:off x="832150" y="2728950"/>
            <a:ext cx="6220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pt-BR" sz="88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Obr</a:t>
            </a:r>
            <a:r>
              <a:rPr b="1" i="0" lang="pt-BR" sz="88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iga</a:t>
            </a:r>
            <a:r>
              <a:rPr b="1" i="0" lang="pt-BR" sz="88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do!</a:t>
            </a:r>
            <a:endParaRPr b="1" i="0" sz="88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Ícone&#10;&#10;O conteúdo gerado por IA pode estar incorreto." id="996" name="Google Shape;996;g38e2df2ff7c_2_187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687463" y="-462988"/>
            <a:ext cx="8552938" cy="8552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997" name="Google Shape;997;g38e2df2ff7c_2_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1202" y="6062478"/>
            <a:ext cx="425473" cy="425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11614de2e_0_127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" name="Google Shape;157;g3a11614de2e_0_127"/>
          <p:cNvSpPr txBox="1"/>
          <p:nvPr/>
        </p:nvSpPr>
        <p:spPr>
          <a:xfrm>
            <a:off x="204900" y="1441913"/>
            <a:ext cx="11880300" cy="18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1975" lIns="131975" spcFirstLastPara="1" rIns="131975" wrap="square" tIns="1319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732"/>
              </a:spcAft>
              <a:buNone/>
            </a:pP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 base em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Software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Confiabilidade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criar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plataformas resilientes, 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atingindo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eficiência operacional e financeira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reduzindo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carga cognitiva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evoluindo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por meio de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feedbacks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  <a:endParaRPr sz="2309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" name="Google Shape;158;g3a11614de2e_0_127"/>
          <p:cNvSpPr txBox="1"/>
          <p:nvPr/>
        </p:nvSpPr>
        <p:spPr>
          <a:xfrm>
            <a:off x="204900" y="3693495"/>
            <a:ext cx="11880300" cy="17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1975" lIns="131975" spcFirstLastPara="1" rIns="131975" wrap="square" tIns="1319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732"/>
              </a:spcAft>
              <a:buNone/>
            </a:pP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Através de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métricas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construir um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produto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gera valor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por meio de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novas funcionalidades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aumentando a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agilidade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governança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competitividade</a:t>
            </a:r>
            <a:r>
              <a:rPr lang="pt-BR" sz="2309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 organização.</a:t>
            </a:r>
            <a:endParaRPr sz="2309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480a7633f529e80_0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g4480a7633f529e80_0"/>
          <p:cNvSpPr txBox="1"/>
          <p:nvPr/>
        </p:nvSpPr>
        <p:spPr>
          <a:xfrm>
            <a:off x="92950" y="1885358"/>
            <a:ext cx="118803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1975" lIns="131975" spcFirstLastPara="1" rIns="131975" wrap="square" tIns="1319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platform is </a:t>
            </a:r>
            <a:r>
              <a:rPr b="1"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not just</a:t>
            </a: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collection of tools, templates, or workflows.</a:t>
            </a:r>
            <a:b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 is an </a:t>
            </a:r>
            <a:r>
              <a:rPr b="1"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evolving</a:t>
            </a: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system that must </a:t>
            </a:r>
            <a:r>
              <a:rPr b="1"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continuously</a:t>
            </a: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respond to </a:t>
            </a:r>
            <a:r>
              <a:rPr b="1"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needs</a:t>
            </a: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b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achieve this, it must be treated not as a project but as a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product</a:t>
            </a: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732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g4480a7633f529e80_0"/>
          <p:cNvSpPr txBox="1"/>
          <p:nvPr/>
        </p:nvSpPr>
        <p:spPr>
          <a:xfrm>
            <a:off x="5461225" y="4972650"/>
            <a:ext cx="53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pt-BR"/>
              <a:t>Colin Humphreys, from Platform as Product O'Reilly Report</a:t>
            </a:r>
            <a:endParaRPr i="1"/>
          </a:p>
        </p:txBody>
      </p:sp>
      <p:pic>
        <p:nvPicPr>
          <p:cNvPr id="166" name="Google Shape;166;g4480a7633f529e80_0" title="Captura de Tela 2025-12-06 às 07.48.5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6343" y="5372850"/>
            <a:ext cx="866282" cy="13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2025-10-11T01:45:19Z</dcterms:created>
</cp:coreProperties>
</file>