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</p:sldIdLst>
  <p:sldSz cy="6858000" cx="12192000"/>
  <p:notesSz cx="6858000" cy="9144000"/>
  <p:embeddedFontLst>
    <p:embeddedFont>
      <p:font typeface="Poppins"/>
      <p:regular r:id="rId62"/>
      <p:bold r:id="rId63"/>
      <p:italic r:id="rId64"/>
      <p:boldItalic r:id="rId65"/>
    </p:embeddedFont>
    <p:embeddedFont>
      <p:font typeface="DM Sans"/>
      <p:regular r:id="rId66"/>
      <p:bold r:id="rId67"/>
      <p:italic r:id="rId68"/>
      <p:boldItalic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70" roundtripDataSignature="AMtx7mgMKnfZ9tbMgsiKS+lKqrBKrjyh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651CB34-D5E7-4474-9878-17E535CDF1BB}">
  <a:tblStyle styleId="{7651CB34-D5E7-4474-9878-17E535CDF1BB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accent1">
              <a:alpha val="20000"/>
            </a:schemeClr>
          </a:solidFill>
        </a:fill>
      </a:tcStyle>
    </a:band1H>
    <a:band2H>
      <a:tcTxStyle/>
    </a:band2H>
    <a:band1V>
      <a:tcTxStyle/>
      <a:tcStyle>
        <a:fill>
          <a:solidFill>
            <a:schemeClr val="accent1">
              <a:alpha val="20000"/>
            </a:schemeClr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/>
      <a:tcStyle>
        <a:tcBdr>
          <a:bottom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0" Type="http://customschemas.google.com/relationships/presentationmetadata" Target="meta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Poppins-regular.fntdata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font" Target="fonts/Poppins-italic.fntdata"/><Relationship Id="rId63" Type="http://schemas.openxmlformats.org/officeDocument/2006/relationships/font" Target="fonts/Poppins-bold.fntdata"/><Relationship Id="rId22" Type="http://schemas.openxmlformats.org/officeDocument/2006/relationships/slide" Target="slides/slide17.xml"/><Relationship Id="rId66" Type="http://schemas.openxmlformats.org/officeDocument/2006/relationships/font" Target="fonts/DMSans-regular.fntdata"/><Relationship Id="rId21" Type="http://schemas.openxmlformats.org/officeDocument/2006/relationships/slide" Target="slides/slide16.xml"/><Relationship Id="rId65" Type="http://schemas.openxmlformats.org/officeDocument/2006/relationships/font" Target="fonts/Poppins-boldItalic.fntdata"/><Relationship Id="rId24" Type="http://schemas.openxmlformats.org/officeDocument/2006/relationships/slide" Target="slides/slide19.xml"/><Relationship Id="rId68" Type="http://schemas.openxmlformats.org/officeDocument/2006/relationships/font" Target="fonts/DMSans-italic.fntdata"/><Relationship Id="rId23" Type="http://schemas.openxmlformats.org/officeDocument/2006/relationships/slide" Target="slides/slide18.xml"/><Relationship Id="rId67" Type="http://schemas.openxmlformats.org/officeDocument/2006/relationships/font" Target="fonts/DMSans-bold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DMSans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8e1a525c92_0_9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38e1a525c92_0_9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8e1a525c92_0_12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38e1a525c92_0_12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8e1a525c92_0_12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38e1a525c92_0_12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8e1a525c92_0_1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g38e1a525c92_0_1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8e1a525c92_0_10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g38e1a525c92_0_10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8e1a525c92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g38e1a525c92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8e2df2ff7c_2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g38e2df2ff7c_2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8e1a525c92_0_1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g38e1a525c92_0_1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8e2df2ff7c_2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g38e2df2ff7c_2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a46425b55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" name="Google Shape;76;g3a46425b55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8e2df2ff7c_2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g38e2df2ff7c_2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8e2df2ff7c_2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g38e2df2ff7c_2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8e2df2ff7c_2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g38e2df2ff7c_2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8e2df2ff7c_2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g38e2df2ff7c_2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8e2df2ff7c_2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g38e2df2ff7c_2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8e1a525c92_0_1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g38e1a525c92_0_1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8e1a525c92_0_1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g38e1a525c92_0_1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8e1a525c92_0_13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g38e1a525c92_0_13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8e1a525c92_0_1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g38e1a525c92_0_1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8e2df2ff7c_2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g38e2df2ff7c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8e1a525c92_0_15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3" name="Google Shape;483;g38e1a525c92_0_1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8e2df2ff7c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1" name="Google Shape;521;g38e2df2ff7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8e2df2ff7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8" name="Google Shape;548;g38e2df2ff7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8e1a525c92_0_13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g38e1a525c92_0_13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8e1a525c92_0_8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g38e1a525c92_0_8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8e1a525c92_0_7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g38e1a525c92_0_7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8e1a525c92_0_7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g38e1a525c92_0_7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8e1a525c92_0_7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g38e1a525c92_0_7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8e2df2ff7c_2_2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g38e2df2ff7c_2_2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8e1a525c92_0_7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g38e1a525c92_0_7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38e1a525c92_0_8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g38e1a525c92_0_8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38e1a525c92_0_8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g38e1a525c92_0_8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38e2df2ff7c_2_1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g38e2df2ff7c_2_1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8e1a525c92_0_14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g38e1a525c92_0_14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8e1a525c92_0_14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g38e1a525c92_0_14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38e1a525c92_0_15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g38e1a525c92_0_15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8e1a525c92_0_14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g38e1a525c92_0_14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38e1a525c92_0_14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g38e1a525c92_0_14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8e1a525c92_0_14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g38e1a525c92_0_14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8e1a525c92_0_14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g38e1a525c92_0_14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38e1a525c92_0_14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g38e1a525c92_0_14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38e1a525c92_0_14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g38e1a525c92_0_14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38e2df2ff7c_2_1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g38e2df2ff7c_2_1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38e1a525c92_0_57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5" name="Google Shape;15;g38e1a525c92_0_57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6" name="Google Shape;16;g38e1a525c92_0_57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8e1a525c92_0_609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g38e1a525c92_0_609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1" name="Google Shape;51;g38e1a525c92_0_60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8e1a525c92_0_61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8e1a525c92_0_6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56" name="Google Shape;56;g38e1a525c92_0_61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7" name="Google Shape;57;g38e1a525c92_0_61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g38e1a525c92_0_61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g38e1a525c92_0_6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38e1a525c92_0_578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g38e1a525c92_0_57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38e1a525c92_0_58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" name="Google Shape;22;g38e1a525c92_0_58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3" name="Google Shape;23;g38e1a525c92_0_58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38e1a525c92_0_58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6" name="Google Shape;26;g38e1a525c92_0_58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7" name="Google Shape;27;g38e1a525c92_0_58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8" name="Google Shape;28;g38e1a525c92_0_58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38e1a525c92_0_59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1" name="Google Shape;31;g38e1a525c92_0_59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38e1a525c92_0_593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4" name="Google Shape;34;g38e1a525c92_0_593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" name="Google Shape;35;g38e1a525c92_0_59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38e1a525c92_0_597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8" name="Google Shape;38;g38e1a525c92_0_59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38e1a525c92_0_60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g38e1a525c92_0_600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42" name="Google Shape;42;g38e1a525c92_0_600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3" name="Google Shape;43;g38e1a525c92_0_600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4" name="Google Shape;44;g38e1a525c92_0_60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8e1a525c92_0_606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7" name="Google Shape;47;g38e1a525c92_0_60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8e1a525c92_0_57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Google Shape;11;g38e1a525c92_0_57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Google Shape;12;g38e1a525c92_0_57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1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1.png"/><Relationship Id="rId4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5" Type="http://schemas.openxmlformats.org/officeDocument/2006/relationships/image" Target="../media/image26.png"/><Relationship Id="rId6" Type="http://schemas.openxmlformats.org/officeDocument/2006/relationships/image" Target="../media/image20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Relationship Id="rId4" Type="http://schemas.openxmlformats.org/officeDocument/2006/relationships/image" Target="../media/image25.png"/><Relationship Id="rId5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Relationship Id="rId4" Type="http://schemas.openxmlformats.org/officeDocument/2006/relationships/image" Target="../media/image1.png"/><Relationship Id="rId5" Type="http://schemas.openxmlformats.org/officeDocument/2006/relationships/image" Target="../media/image9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Relationship Id="rId4" Type="http://schemas.openxmlformats.org/officeDocument/2006/relationships/image" Target="../media/image91.png"/></Relationships>
</file>

<file path=ppt/slides/_rels/slide27.xml.rels><?xml version="1.0" encoding="UTF-8" standalone="yes"?><Relationships xmlns="http://schemas.openxmlformats.org/package/2006/relationships"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52.png"/><Relationship Id="rId5" Type="http://schemas.openxmlformats.org/officeDocument/2006/relationships/image" Target="../media/image39.png"/><Relationship Id="rId6" Type="http://schemas.openxmlformats.org/officeDocument/2006/relationships/image" Target="../media/image5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0.png"/><Relationship Id="rId8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1.png"/><Relationship Id="rId4" Type="http://schemas.openxmlformats.org/officeDocument/2006/relationships/image" Target="../media/image2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1.png"/><Relationship Id="rId4" Type="http://schemas.openxmlformats.org/officeDocument/2006/relationships/image" Target="../media/image53.png"/><Relationship Id="rId5" Type="http://schemas.openxmlformats.org/officeDocument/2006/relationships/image" Target="../media/image2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1.png"/><Relationship Id="rId4" Type="http://schemas.openxmlformats.org/officeDocument/2006/relationships/image" Target="../media/image54.png"/><Relationship Id="rId5" Type="http://schemas.openxmlformats.org/officeDocument/2006/relationships/image" Target="../media/image57.png"/><Relationship Id="rId6" Type="http://schemas.openxmlformats.org/officeDocument/2006/relationships/image" Target="../media/image55.png"/></Relationships>
</file>

<file path=ppt/slides/_rels/slide35.xml.rels><?xml version="1.0" encoding="UTF-8" standalone="yes"?><Relationships xmlns="http://schemas.openxmlformats.org/package/2006/relationships"><Relationship Id="rId10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4.png"/><Relationship Id="rId4" Type="http://schemas.openxmlformats.org/officeDocument/2006/relationships/image" Target="../media/image56.png"/><Relationship Id="rId9" Type="http://schemas.openxmlformats.org/officeDocument/2006/relationships/image" Target="../media/image65.png"/><Relationship Id="rId5" Type="http://schemas.openxmlformats.org/officeDocument/2006/relationships/image" Target="../media/image57.png"/><Relationship Id="rId6" Type="http://schemas.openxmlformats.org/officeDocument/2006/relationships/image" Target="../media/image59.png"/><Relationship Id="rId7" Type="http://schemas.openxmlformats.org/officeDocument/2006/relationships/image" Target="../media/image58.png"/><Relationship Id="rId8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9.jpg"/><Relationship Id="rId4" Type="http://schemas.openxmlformats.org/officeDocument/2006/relationships/image" Target="../media/image41.jpg"/><Relationship Id="rId5" Type="http://schemas.openxmlformats.org/officeDocument/2006/relationships/image" Target="../media/image9.jpg"/><Relationship Id="rId6" Type="http://schemas.openxmlformats.org/officeDocument/2006/relationships/image" Target="../media/image92.png"/><Relationship Id="rId7" Type="http://schemas.openxmlformats.org/officeDocument/2006/relationships/image" Target="../media/image5.png"/><Relationship Id="rId8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1.png"/><Relationship Id="rId5" Type="http://schemas.openxmlformats.org/officeDocument/2006/relationships/image" Target="../media/image54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2.png"/><Relationship Id="rId4" Type="http://schemas.openxmlformats.org/officeDocument/2006/relationships/image" Target="../media/image6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4.png"/><Relationship Id="rId4" Type="http://schemas.openxmlformats.org/officeDocument/2006/relationships/image" Target="../media/image7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0.png"/><Relationship Id="rId4" Type="http://schemas.openxmlformats.org/officeDocument/2006/relationships/image" Target="../media/image7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5.png"/><Relationship Id="rId4" Type="http://schemas.openxmlformats.org/officeDocument/2006/relationships/image" Target="../media/image6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3.png"/><Relationship Id="rId4" Type="http://schemas.openxmlformats.org/officeDocument/2006/relationships/image" Target="../media/image8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9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9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"/>
          <p:cNvSpPr/>
          <p:nvPr/>
        </p:nvSpPr>
        <p:spPr>
          <a:xfrm>
            <a:off x="393633" y="2576711"/>
            <a:ext cx="8552934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Crossplane: quando Kubernetes encontra IaC</a:t>
            </a:r>
            <a:endParaRPr b="0" sz="4400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" name="Google Shape;65;p1"/>
          <p:cNvSpPr txBox="1"/>
          <p:nvPr/>
        </p:nvSpPr>
        <p:spPr>
          <a:xfrm>
            <a:off x="393633" y="4401826"/>
            <a:ext cx="36535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Pedro Ignácio – Itaú Unibanco</a:t>
            </a:r>
            <a:endParaRPr/>
          </a:p>
        </p:txBody>
      </p:sp>
      <p:pic>
        <p:nvPicPr>
          <p:cNvPr descr="Ícone&#10;&#10;O conteúdo gerado por IA pode estar incorreto." id="66" name="Google Shape;6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0322" y="2429325"/>
            <a:ext cx="384772" cy="3847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67" name="Google Shape;6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42153" y="3217987"/>
            <a:ext cx="310654" cy="310654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"/>
          <p:cNvSpPr txBox="1"/>
          <p:nvPr/>
        </p:nvSpPr>
        <p:spPr>
          <a:xfrm>
            <a:off x="393633" y="4031701"/>
            <a:ext cx="281038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Eduardo Munari – CI&amp;T</a:t>
            </a:r>
            <a:endParaRPr/>
          </a:p>
        </p:txBody>
      </p:sp>
      <p:sp>
        <p:nvSpPr>
          <p:cNvPr id="69" name="Google Shape;69;p1"/>
          <p:cNvSpPr txBox="1"/>
          <p:nvPr/>
        </p:nvSpPr>
        <p:spPr>
          <a:xfrm>
            <a:off x="4062093" y="4216367"/>
            <a:ext cx="4796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ou</a:t>
            </a:r>
            <a:endParaRPr/>
          </a:p>
        </p:txBody>
      </p:sp>
      <p:sp>
        <p:nvSpPr>
          <p:cNvPr id="70" name="Google Shape;70;p1"/>
          <p:cNvSpPr txBox="1"/>
          <p:nvPr/>
        </p:nvSpPr>
        <p:spPr>
          <a:xfrm>
            <a:off x="4618311" y="4393386"/>
            <a:ext cx="75854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Pepe</a:t>
            </a:r>
            <a:endParaRPr/>
          </a:p>
        </p:txBody>
      </p:sp>
      <p:sp>
        <p:nvSpPr>
          <p:cNvPr id="71" name="Google Shape;71;p1"/>
          <p:cNvSpPr txBox="1"/>
          <p:nvPr/>
        </p:nvSpPr>
        <p:spPr>
          <a:xfrm>
            <a:off x="4618311" y="4023261"/>
            <a:ext cx="79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Dudu</a:t>
            </a:r>
            <a:endParaRPr/>
          </a:p>
        </p:txBody>
      </p:sp>
      <p:pic>
        <p:nvPicPr>
          <p:cNvPr descr="Ícone&#10;&#10;O conteúdo gerado por IA pode estar incorreto." id="72" name="Google Shape;72;p1"/>
          <p:cNvPicPr preferRelativeResize="0"/>
          <p:nvPr/>
        </p:nvPicPr>
        <p:blipFill rotWithShape="1">
          <a:blip r:embed="rId3">
            <a:alphaModFix amt="85000"/>
          </a:blip>
          <a:srcRect b="0" l="0" r="0" t="0"/>
          <a:stretch/>
        </p:blipFill>
        <p:spPr>
          <a:xfrm>
            <a:off x="6156088" y="-1"/>
            <a:ext cx="8552938" cy="855293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"/>
          <p:cNvSpPr txBox="1"/>
          <p:nvPr/>
        </p:nvSpPr>
        <p:spPr>
          <a:xfrm>
            <a:off x="393602" y="6402750"/>
            <a:ext cx="141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18/10/2025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"/>
          <p:cNvSpPr txBox="1"/>
          <p:nvPr/>
        </p:nvSpPr>
        <p:spPr>
          <a:xfrm>
            <a:off x="215154" y="1838256"/>
            <a:ext cx="5164200" cy="35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Uma extensão do Kubernetes que transforma seu cluster em um </a:t>
            </a:r>
            <a:r>
              <a:rPr b="1" i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control plane universal</a:t>
            </a:r>
            <a:r>
              <a:rPr i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 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para gerenciamento de infraestrutura.</a:t>
            </a:r>
            <a:endParaRPr/>
          </a:p>
          <a:p>
            <a:pPr indent="114300" lvl="0" marL="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Permite o </a:t>
            </a:r>
            <a:r>
              <a:rPr b="1" i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provisionamento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b="1" i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configuração</a:t>
            </a: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 </a:t>
            </a:r>
            <a:r>
              <a:rPr b="1" i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gerenciamento</a:t>
            </a:r>
            <a:r>
              <a:rPr i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</a:t>
            </a: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recursos de infraestrutura de qualquer provedor.</a:t>
            </a:r>
            <a:endParaRPr/>
          </a:p>
        </p:txBody>
      </p:sp>
      <p:pic>
        <p:nvPicPr>
          <p:cNvPr descr="Diagrama&#10;&#10;O conteúdo gerado por IA pode estar incorreto." id="154" name="Google Shape;15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2000" y="1333738"/>
            <a:ext cx="6759994" cy="4190517"/>
          </a:xfrm>
          <a:custGeom>
            <a:rect b="b" l="l" r="r" t="t"/>
            <a:pathLst>
              <a:path extrusionOk="0" h="5643794" w="4777381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55" name="Google Shape;155;p10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4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lang="pt-BR" sz="44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sspl</a:t>
            </a:r>
            <a:r>
              <a:rPr b="1" lang="pt-BR" sz="4400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 101</a:t>
            </a:r>
            <a:endParaRPr b="1" sz="4400" cap="non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8e1a525c92_0_961"/>
          <p:cNvSpPr txBox="1"/>
          <p:nvPr/>
        </p:nvSpPr>
        <p:spPr>
          <a:xfrm>
            <a:off x="215154" y="1838256"/>
            <a:ext cx="5164200" cy="35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Sistema que gerencia o estado </a:t>
            </a: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desejado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vs </a:t>
            </a: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atual</a:t>
            </a:r>
            <a:b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Define "</a:t>
            </a: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 que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" você quer, não "</a:t>
            </a: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" criar</a:t>
            </a:r>
            <a:b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Mantém recursos </a:t>
            </a: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sincronizados automaticamente</a:t>
            </a:r>
            <a:b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Conecta-se a qualquer </a:t>
            </a: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API externa</a:t>
            </a:r>
            <a:b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Combina recursos em </a:t>
            </a: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abstrações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 alto nível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Diagrama, Desenho técnico&#10;&#10;O conteúdo gerado por IA pode estar incorreto." id="161" name="Google Shape;161;g38e1a525c92_0_9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8080" y="779700"/>
            <a:ext cx="6533921" cy="542392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38e1a525c92_0_961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4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lang="pt-BR" sz="44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sspl</a:t>
            </a:r>
            <a:r>
              <a:rPr b="1" lang="pt-BR" sz="4400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 101</a:t>
            </a:r>
            <a:endParaRPr b="1" sz="4400" cap="non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rst steps with Crossplane – baeke.info" id="167" name="Google Shape;167;g38e1a525c92_0_1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1837" y="1195129"/>
            <a:ext cx="5329900" cy="4810392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38e1a525c92_0_1248"/>
          <p:cNvSpPr/>
          <p:nvPr/>
        </p:nvSpPr>
        <p:spPr>
          <a:xfrm>
            <a:off x="464825" y="2016120"/>
            <a:ext cx="2452800" cy="42462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410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t/>
            </a:r>
            <a:endParaRPr b="0" i="0" sz="172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38e1a525c92_0_1248"/>
          <p:cNvSpPr/>
          <p:nvPr/>
        </p:nvSpPr>
        <p:spPr>
          <a:xfrm>
            <a:off x="862088" y="2334797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410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lang="pt-BR" sz="1269">
                <a:latin typeface="Poppins"/>
                <a:ea typeface="Poppins"/>
                <a:cs typeface="Poppins"/>
                <a:sym typeface="Poppins"/>
              </a:rPr>
              <a:t>Scripts Imperativos</a:t>
            </a:r>
            <a:endParaRPr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0" name="Google Shape;170;g38e1a525c92_0_1248"/>
          <p:cNvSpPr/>
          <p:nvPr/>
        </p:nvSpPr>
        <p:spPr>
          <a:xfrm>
            <a:off x="862088" y="3116371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410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lang="pt-BR" sz="1269">
                <a:latin typeface="Poppins"/>
                <a:ea typeface="Poppins"/>
                <a:cs typeface="Poppins"/>
                <a:sym typeface="Poppins"/>
              </a:rPr>
              <a:t>Configuration Drift</a:t>
            </a:r>
            <a:endParaRPr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1" name="Google Shape;171;g38e1a525c92_0_1248"/>
          <p:cNvSpPr/>
          <p:nvPr/>
        </p:nvSpPr>
        <p:spPr>
          <a:xfrm>
            <a:off x="862088" y="3897946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410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lang="pt-BR" sz="1269">
                <a:latin typeface="Poppins"/>
                <a:ea typeface="Poppins"/>
                <a:cs typeface="Poppins"/>
                <a:sym typeface="Poppins"/>
              </a:rPr>
              <a:t>Multi Cloud Complexity</a:t>
            </a:r>
            <a:endParaRPr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2" name="Google Shape;172;g38e1a525c92_0_1248"/>
          <p:cNvSpPr/>
          <p:nvPr/>
        </p:nvSpPr>
        <p:spPr>
          <a:xfrm>
            <a:off x="862088" y="4679521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410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lang="pt-BR" sz="1269">
                <a:latin typeface="Poppins"/>
                <a:ea typeface="Poppins"/>
                <a:cs typeface="Poppins"/>
                <a:sym typeface="Poppins"/>
              </a:rPr>
              <a:t>Controle de Acesso</a:t>
            </a:r>
            <a:endParaRPr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3" name="Google Shape;173;g38e1a525c92_0_1248"/>
          <p:cNvSpPr/>
          <p:nvPr/>
        </p:nvSpPr>
        <p:spPr>
          <a:xfrm>
            <a:off x="862088" y="5461095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410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lang="pt-BR" sz="1269">
                <a:latin typeface="Poppins"/>
                <a:ea typeface="Poppins"/>
                <a:cs typeface="Poppins"/>
                <a:sym typeface="Poppins"/>
              </a:rPr>
              <a:t>State Management</a:t>
            </a:r>
            <a:endParaRPr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" name="Google Shape;174;g38e1a525c92_0_1248"/>
          <p:cNvSpPr/>
          <p:nvPr/>
        </p:nvSpPr>
        <p:spPr>
          <a:xfrm>
            <a:off x="807289" y="1848650"/>
            <a:ext cx="1850100" cy="3741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60"/>
              <a:buFont typeface="Arial"/>
              <a:buNone/>
            </a:pPr>
            <a:r>
              <a:rPr b="1" lang="pt-BR" sz="81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Desafios</a:t>
            </a:r>
            <a:endParaRPr b="1" i="0" sz="815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" name="Google Shape;175;g38e1a525c92_0_1248"/>
          <p:cNvSpPr/>
          <p:nvPr/>
        </p:nvSpPr>
        <p:spPr>
          <a:xfrm>
            <a:off x="4061076" y="2016126"/>
            <a:ext cx="2452800" cy="42462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410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t/>
            </a:r>
            <a:endParaRPr b="0" i="0" sz="172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g38e1a525c92_0_1248"/>
          <p:cNvSpPr/>
          <p:nvPr/>
        </p:nvSpPr>
        <p:spPr>
          <a:xfrm>
            <a:off x="4458339" y="2334803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410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lang="pt-BR" sz="1269">
                <a:latin typeface="Poppins"/>
                <a:ea typeface="Poppins"/>
                <a:cs typeface="Poppins"/>
                <a:sym typeface="Poppins"/>
              </a:rPr>
              <a:t>APIs Declarativas</a:t>
            </a:r>
            <a:endParaRPr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" name="Google Shape;177;g38e1a525c92_0_1248"/>
          <p:cNvSpPr/>
          <p:nvPr/>
        </p:nvSpPr>
        <p:spPr>
          <a:xfrm>
            <a:off x="4458339" y="3116377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410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lang="pt-BR" sz="1269">
                <a:latin typeface="Poppins"/>
                <a:ea typeface="Poppins"/>
                <a:cs typeface="Poppins"/>
                <a:sym typeface="Poppins"/>
              </a:rPr>
              <a:t>Reconciliação Contínua</a:t>
            </a:r>
            <a:endParaRPr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" name="Google Shape;178;g38e1a525c92_0_1248"/>
          <p:cNvSpPr/>
          <p:nvPr/>
        </p:nvSpPr>
        <p:spPr>
          <a:xfrm>
            <a:off x="4458339" y="3897952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410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lang="pt-BR" sz="1269">
                <a:latin typeface="Poppins"/>
                <a:ea typeface="Poppins"/>
                <a:cs typeface="Poppins"/>
                <a:sym typeface="Poppins"/>
              </a:rPr>
              <a:t>Abstrações</a:t>
            </a:r>
            <a:endParaRPr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9" name="Google Shape;179;g38e1a525c92_0_1248"/>
          <p:cNvSpPr/>
          <p:nvPr/>
        </p:nvSpPr>
        <p:spPr>
          <a:xfrm>
            <a:off x="4458339" y="4679527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410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lang="pt-BR" sz="1269">
                <a:latin typeface="Poppins"/>
                <a:ea typeface="Poppins"/>
                <a:cs typeface="Poppins"/>
                <a:sym typeface="Poppins"/>
              </a:rPr>
              <a:t>RBAC Nativo</a:t>
            </a:r>
            <a:endParaRPr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0" name="Google Shape;180;g38e1a525c92_0_1248"/>
          <p:cNvSpPr/>
          <p:nvPr/>
        </p:nvSpPr>
        <p:spPr>
          <a:xfrm>
            <a:off x="4458339" y="5461101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410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lang="pt-BR" sz="1269">
                <a:latin typeface="Poppins"/>
                <a:ea typeface="Poppins"/>
                <a:cs typeface="Poppins"/>
                <a:sym typeface="Poppins"/>
              </a:rPr>
              <a:t>Stateless</a:t>
            </a:r>
            <a:endParaRPr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1" name="Google Shape;181;g38e1a525c92_0_1248"/>
          <p:cNvSpPr/>
          <p:nvPr/>
        </p:nvSpPr>
        <p:spPr>
          <a:xfrm>
            <a:off x="4403539" y="1848656"/>
            <a:ext cx="1850100" cy="374100"/>
          </a:xfrm>
          <a:prstGeom prst="roundRect">
            <a:avLst>
              <a:gd fmla="val 50000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60"/>
              <a:buFont typeface="Arial"/>
              <a:buNone/>
            </a:pPr>
            <a:r>
              <a:rPr b="1" lang="pt-BR" sz="81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Como resolve</a:t>
            </a:r>
            <a:endParaRPr b="1" i="0" sz="815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82" name="Google Shape;182;g38e1a525c92_0_1248"/>
          <p:cNvCxnSpPr>
            <a:stCxn id="169" idx="3"/>
            <a:endCxn id="176" idx="1"/>
          </p:cNvCxnSpPr>
          <p:nvPr/>
        </p:nvCxnSpPr>
        <p:spPr>
          <a:xfrm>
            <a:off x="2602688" y="2612447"/>
            <a:ext cx="1855800" cy="600"/>
          </a:xfrm>
          <a:prstGeom prst="curvedConnector3">
            <a:avLst>
              <a:gd fmla="val 49996" name="adj1"/>
            </a:avLst>
          </a:prstGeom>
          <a:noFill/>
          <a:ln cap="flat" cmpd="sng" w="17275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83" name="Google Shape;183;g38e1a525c92_0_1248"/>
          <p:cNvCxnSpPr>
            <a:stCxn id="170" idx="3"/>
            <a:endCxn id="177" idx="1"/>
          </p:cNvCxnSpPr>
          <p:nvPr/>
        </p:nvCxnSpPr>
        <p:spPr>
          <a:xfrm>
            <a:off x="2602688" y="3394021"/>
            <a:ext cx="1855800" cy="600"/>
          </a:xfrm>
          <a:prstGeom prst="curvedConnector3">
            <a:avLst>
              <a:gd fmla="val 49996" name="adj1"/>
            </a:avLst>
          </a:prstGeom>
          <a:noFill/>
          <a:ln cap="flat" cmpd="sng" w="17275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84" name="Google Shape;184;g38e1a525c92_0_1248"/>
          <p:cNvCxnSpPr>
            <a:stCxn id="171" idx="3"/>
            <a:endCxn id="178" idx="1"/>
          </p:cNvCxnSpPr>
          <p:nvPr/>
        </p:nvCxnSpPr>
        <p:spPr>
          <a:xfrm>
            <a:off x="2602688" y="4175596"/>
            <a:ext cx="1855800" cy="600"/>
          </a:xfrm>
          <a:prstGeom prst="curvedConnector3">
            <a:avLst>
              <a:gd fmla="val 49996" name="adj1"/>
            </a:avLst>
          </a:prstGeom>
          <a:noFill/>
          <a:ln cap="flat" cmpd="sng" w="17275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85" name="Google Shape;185;g38e1a525c92_0_1248"/>
          <p:cNvCxnSpPr>
            <a:stCxn id="172" idx="3"/>
            <a:endCxn id="179" idx="1"/>
          </p:cNvCxnSpPr>
          <p:nvPr/>
        </p:nvCxnSpPr>
        <p:spPr>
          <a:xfrm>
            <a:off x="2602688" y="4957171"/>
            <a:ext cx="1855800" cy="600"/>
          </a:xfrm>
          <a:prstGeom prst="curvedConnector3">
            <a:avLst>
              <a:gd fmla="val 49996" name="adj1"/>
            </a:avLst>
          </a:prstGeom>
          <a:noFill/>
          <a:ln cap="flat" cmpd="sng" w="17275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86" name="Google Shape;186;g38e1a525c92_0_1248"/>
          <p:cNvCxnSpPr>
            <a:stCxn id="173" idx="3"/>
            <a:endCxn id="180" idx="1"/>
          </p:cNvCxnSpPr>
          <p:nvPr/>
        </p:nvCxnSpPr>
        <p:spPr>
          <a:xfrm>
            <a:off x="2602688" y="5738745"/>
            <a:ext cx="1855800" cy="600"/>
          </a:xfrm>
          <a:prstGeom prst="curvedConnector3">
            <a:avLst>
              <a:gd fmla="val 49996" name="adj1"/>
            </a:avLst>
          </a:prstGeom>
          <a:noFill/>
          <a:ln cap="flat" cmpd="sng" w="17275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87" name="Google Shape;187;g38e1a525c92_0_1248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4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lang="pt-BR" sz="44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sspl</a:t>
            </a:r>
            <a:r>
              <a:rPr b="1" lang="pt-BR" sz="4400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 101</a:t>
            </a:r>
            <a:endParaRPr b="1" sz="4400" cap="non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8e1a525c92_0_1239"/>
          <p:cNvSpPr txBox="1"/>
          <p:nvPr/>
        </p:nvSpPr>
        <p:spPr>
          <a:xfrm>
            <a:off x="678876" y="2063856"/>
            <a:ext cx="5164200" cy="35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Infraestrutura </a:t>
            </a: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Self-Service</a:t>
            </a:r>
            <a:endParaRPr b="1"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Experiência </a:t>
            </a: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Consistente</a:t>
            </a:r>
            <a:endParaRPr b="1"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GitOps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Ready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Sem </a:t>
            </a: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Lock-in</a:t>
            </a:r>
            <a:endParaRPr b="1"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Kubernetes </a:t>
            </a: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Native</a:t>
            </a:r>
            <a:endParaRPr b="1"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Crossplane lowers the barrier to a multi-cloud future" id="193" name="Google Shape;193;g38e1a525c92_0_1239"/>
          <p:cNvPicPr preferRelativeResize="0"/>
          <p:nvPr/>
        </p:nvPicPr>
        <p:blipFill rotWithShape="1">
          <a:blip r:embed="rId3">
            <a:alphaModFix/>
          </a:blip>
          <a:srcRect b="0" l="0" r="42987" t="0"/>
          <a:stretch/>
        </p:blipFill>
        <p:spPr>
          <a:xfrm>
            <a:off x="5025825" y="1504800"/>
            <a:ext cx="7166175" cy="382550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38e1a525c92_0_1239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4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lang="pt-BR" sz="44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sspl</a:t>
            </a:r>
            <a:r>
              <a:rPr b="1" lang="pt-BR" sz="4400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 101</a:t>
            </a:r>
            <a:endParaRPr b="1" sz="4400" cap="non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8e1a525c92_0_1153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38e1a525c92_0_1153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pt-BR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Crossplane 101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1" name="Google Shape;201;g38e1a525c92_0_1153"/>
          <p:cNvSpPr/>
          <p:nvPr/>
        </p:nvSpPr>
        <p:spPr>
          <a:xfrm>
            <a:off x="1081725" y="2964300"/>
            <a:ext cx="2421900" cy="689100"/>
          </a:xfrm>
          <a:prstGeom prst="roundRect">
            <a:avLst>
              <a:gd fmla="val 16667" name="adj"/>
            </a:avLst>
          </a:prstGeom>
          <a:solidFill>
            <a:srgbClr val="F4807B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dk1"/>
                </a:solidFill>
              </a:rPr>
              <a:t>Composite Resource Definition (XRD)</a:t>
            </a:r>
            <a:endParaRPr i="1" sz="1500">
              <a:solidFill>
                <a:schemeClr val="dk1"/>
              </a:solidFill>
            </a:endParaRPr>
          </a:p>
        </p:txBody>
      </p:sp>
      <p:sp>
        <p:nvSpPr>
          <p:cNvPr id="202" name="Google Shape;202;g38e1a525c92_0_1153"/>
          <p:cNvSpPr/>
          <p:nvPr/>
        </p:nvSpPr>
        <p:spPr>
          <a:xfrm>
            <a:off x="4982925" y="1673750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5D0BA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dk1"/>
                </a:solidFill>
              </a:rPr>
              <a:t>Claim</a:t>
            </a:r>
            <a:endParaRPr i="1" sz="1500">
              <a:solidFill>
                <a:schemeClr val="dk1"/>
              </a:solidFill>
            </a:endParaRPr>
          </a:p>
        </p:txBody>
      </p:sp>
      <p:sp>
        <p:nvSpPr>
          <p:cNvPr id="203" name="Google Shape;203;g38e1a525c92_0_1153"/>
          <p:cNvSpPr/>
          <p:nvPr/>
        </p:nvSpPr>
        <p:spPr>
          <a:xfrm>
            <a:off x="8688375" y="3037791"/>
            <a:ext cx="2421900" cy="54210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dk1"/>
                </a:solidFill>
              </a:rPr>
              <a:t>Composition</a:t>
            </a:r>
            <a:endParaRPr i="1" sz="1500">
              <a:solidFill>
                <a:schemeClr val="dk1"/>
              </a:solidFill>
            </a:endParaRPr>
          </a:p>
        </p:txBody>
      </p:sp>
      <p:sp>
        <p:nvSpPr>
          <p:cNvPr id="204" name="Google Shape;204;g38e1a525c92_0_1153"/>
          <p:cNvSpPr/>
          <p:nvPr/>
        </p:nvSpPr>
        <p:spPr>
          <a:xfrm>
            <a:off x="4982625" y="3060600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C78D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dk1"/>
                </a:solidFill>
              </a:rPr>
              <a:t>Composite Resource</a:t>
            </a:r>
            <a:endParaRPr i="1" sz="1500">
              <a:solidFill>
                <a:schemeClr val="dk1"/>
              </a:solidFill>
            </a:endParaRPr>
          </a:p>
        </p:txBody>
      </p:sp>
      <p:sp>
        <p:nvSpPr>
          <p:cNvPr id="205" name="Google Shape;205;g38e1a525c92_0_1153"/>
          <p:cNvSpPr/>
          <p:nvPr/>
        </p:nvSpPr>
        <p:spPr>
          <a:xfrm>
            <a:off x="4982625" y="44474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lt1"/>
                </a:solidFill>
              </a:rPr>
              <a:t>Managed Resource</a:t>
            </a:r>
            <a:endParaRPr i="1" sz="1500">
              <a:solidFill>
                <a:schemeClr val="lt1"/>
              </a:solidFill>
            </a:endParaRPr>
          </a:p>
        </p:txBody>
      </p:sp>
      <p:sp>
        <p:nvSpPr>
          <p:cNvPr id="206" name="Google Shape;206;g38e1a525c92_0_1153"/>
          <p:cNvSpPr/>
          <p:nvPr/>
        </p:nvSpPr>
        <p:spPr>
          <a:xfrm>
            <a:off x="5135025" y="45998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lt1"/>
                </a:solidFill>
              </a:rPr>
              <a:t>Managed Resource</a:t>
            </a:r>
            <a:endParaRPr i="1" sz="1500">
              <a:solidFill>
                <a:schemeClr val="lt1"/>
              </a:solidFill>
            </a:endParaRPr>
          </a:p>
        </p:txBody>
      </p:sp>
      <p:sp>
        <p:nvSpPr>
          <p:cNvPr id="207" name="Google Shape;207;g38e1a525c92_0_1153"/>
          <p:cNvSpPr/>
          <p:nvPr/>
        </p:nvSpPr>
        <p:spPr>
          <a:xfrm>
            <a:off x="5287425" y="47522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lt1"/>
                </a:solidFill>
              </a:rPr>
              <a:t>Managed Resource</a:t>
            </a:r>
            <a:endParaRPr i="1" sz="1500">
              <a:solidFill>
                <a:schemeClr val="lt1"/>
              </a:solidFill>
            </a:endParaRPr>
          </a:p>
        </p:txBody>
      </p:sp>
      <p:cxnSp>
        <p:nvCxnSpPr>
          <p:cNvPr id="208" name="Google Shape;208;g38e1a525c92_0_1153"/>
          <p:cNvCxnSpPr>
            <a:stCxn id="204" idx="2"/>
            <a:endCxn id="205" idx="0"/>
          </p:cNvCxnSpPr>
          <p:nvPr/>
        </p:nvCxnSpPr>
        <p:spPr>
          <a:xfrm flipH="1" rot="-5400000">
            <a:off x="5677725" y="4002000"/>
            <a:ext cx="890400" cy="600"/>
          </a:xfrm>
          <a:prstGeom prst="curvedConnector3">
            <a:avLst>
              <a:gd fmla="val 49997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09" name="Google Shape;209;g38e1a525c92_0_1153"/>
          <p:cNvCxnSpPr>
            <a:stCxn id="201" idx="3"/>
            <a:endCxn id="202" idx="1"/>
          </p:cNvCxnSpPr>
          <p:nvPr/>
        </p:nvCxnSpPr>
        <p:spPr>
          <a:xfrm flipH="1" rot="10800000">
            <a:off x="3503625" y="1921950"/>
            <a:ext cx="1479300" cy="13869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10" name="Google Shape;210;g38e1a525c92_0_1153"/>
          <p:cNvCxnSpPr>
            <a:stCxn id="201" idx="3"/>
            <a:endCxn id="204" idx="1"/>
          </p:cNvCxnSpPr>
          <p:nvPr/>
        </p:nvCxnSpPr>
        <p:spPr>
          <a:xfrm>
            <a:off x="3503625" y="3308850"/>
            <a:ext cx="1479000" cy="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11" name="Google Shape;211;g38e1a525c92_0_1153"/>
          <p:cNvCxnSpPr>
            <a:stCxn id="203" idx="1"/>
            <a:endCxn id="204" idx="3"/>
          </p:cNvCxnSpPr>
          <p:nvPr/>
        </p:nvCxnSpPr>
        <p:spPr>
          <a:xfrm flipH="1">
            <a:off x="7262775" y="3308841"/>
            <a:ext cx="1425600" cy="600"/>
          </a:xfrm>
          <a:prstGeom prst="curvedConnector3">
            <a:avLst>
              <a:gd fmla="val 50005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12" name="Google Shape;212;g38e1a525c92_0_1153"/>
          <p:cNvSpPr/>
          <p:nvPr/>
        </p:nvSpPr>
        <p:spPr>
          <a:xfrm>
            <a:off x="1081725" y="36534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Define o Schema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13" name="Google Shape;213;g38e1a525c92_0_1153"/>
          <p:cNvSpPr/>
          <p:nvPr/>
        </p:nvSpPr>
        <p:spPr>
          <a:xfrm>
            <a:off x="8688375" y="35799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Implementa a API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14" name="Google Shape;214;g38e1a525c92_0_1153"/>
          <p:cNvSpPr/>
          <p:nvPr/>
        </p:nvSpPr>
        <p:spPr>
          <a:xfrm>
            <a:off x="5673090" y="3566975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Instância da API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15" name="Google Shape;215;g38e1a525c92_0_1153"/>
          <p:cNvSpPr/>
          <p:nvPr/>
        </p:nvSpPr>
        <p:spPr>
          <a:xfrm>
            <a:off x="6079325" y="2170250"/>
            <a:ext cx="11400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User proxy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16" name="Google Shape;216;g38e1a525c92_0_1153"/>
          <p:cNvSpPr/>
          <p:nvPr/>
        </p:nvSpPr>
        <p:spPr>
          <a:xfrm>
            <a:off x="4936625" y="5248700"/>
            <a:ext cx="26307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Representação do Recurso</a:t>
            </a:r>
            <a:endParaRPr sz="1500">
              <a:solidFill>
                <a:schemeClr val="dk1"/>
              </a:solidFill>
            </a:endParaRPr>
          </a:p>
        </p:txBody>
      </p:sp>
      <p:cxnSp>
        <p:nvCxnSpPr>
          <p:cNvPr id="217" name="Google Shape;217;g38e1a525c92_0_1153"/>
          <p:cNvCxnSpPr>
            <a:stCxn id="202" idx="2"/>
            <a:endCxn id="204" idx="0"/>
          </p:cNvCxnSpPr>
          <p:nvPr/>
        </p:nvCxnSpPr>
        <p:spPr>
          <a:xfrm flipH="1">
            <a:off x="6122625" y="2170250"/>
            <a:ext cx="300" cy="890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8e1a525c92_0_1075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38e1a525c92_0_1075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Crossplane 101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4" name="Google Shape;224;g38e1a525c92_0_1075"/>
          <p:cNvSpPr/>
          <p:nvPr/>
        </p:nvSpPr>
        <p:spPr>
          <a:xfrm>
            <a:off x="2705025" y="1754400"/>
            <a:ext cx="3134100" cy="3349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38e1a525c92_0_1075"/>
          <p:cNvSpPr/>
          <p:nvPr/>
        </p:nvSpPr>
        <p:spPr>
          <a:xfrm>
            <a:off x="6352875" y="1754400"/>
            <a:ext cx="3134100" cy="3349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38e1a525c92_0_1075"/>
          <p:cNvSpPr/>
          <p:nvPr/>
        </p:nvSpPr>
        <p:spPr>
          <a:xfrm>
            <a:off x="6708975" y="3009525"/>
            <a:ext cx="2421900" cy="689100"/>
          </a:xfrm>
          <a:prstGeom prst="roundRect">
            <a:avLst>
              <a:gd fmla="val 16667" name="adj"/>
            </a:avLst>
          </a:prstGeom>
          <a:solidFill>
            <a:srgbClr val="9900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lt1"/>
                </a:solidFill>
              </a:rPr>
              <a:t>variables.tf</a:t>
            </a:r>
            <a:endParaRPr i="1" sz="1500">
              <a:solidFill>
                <a:schemeClr val="lt1"/>
              </a:solidFill>
            </a:endParaRPr>
          </a:p>
        </p:txBody>
      </p:sp>
      <p:sp>
        <p:nvSpPr>
          <p:cNvPr id="227" name="Google Shape;227;g38e1a525c92_0_1075"/>
          <p:cNvSpPr/>
          <p:nvPr/>
        </p:nvSpPr>
        <p:spPr>
          <a:xfrm>
            <a:off x="6779925" y="2004525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9900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lt1"/>
                </a:solidFill>
              </a:rPr>
              <a:t>tfvars file</a:t>
            </a:r>
            <a:endParaRPr i="1" sz="1500">
              <a:solidFill>
                <a:schemeClr val="lt1"/>
              </a:solidFill>
            </a:endParaRPr>
          </a:p>
        </p:txBody>
      </p:sp>
      <p:sp>
        <p:nvSpPr>
          <p:cNvPr id="228" name="Google Shape;228;g38e1a525c92_0_1075"/>
          <p:cNvSpPr/>
          <p:nvPr/>
        </p:nvSpPr>
        <p:spPr>
          <a:xfrm>
            <a:off x="6708975" y="4207116"/>
            <a:ext cx="2421900" cy="542100"/>
          </a:xfrm>
          <a:prstGeom prst="roundRect">
            <a:avLst>
              <a:gd fmla="val 16667" name="adj"/>
            </a:avLst>
          </a:prstGeom>
          <a:solidFill>
            <a:srgbClr val="9900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lt1"/>
                </a:solidFill>
              </a:rPr>
              <a:t>modules.tf</a:t>
            </a:r>
            <a:endParaRPr i="1" sz="1500">
              <a:solidFill>
                <a:schemeClr val="lt1"/>
              </a:solidFill>
            </a:endParaRPr>
          </a:p>
        </p:txBody>
      </p:sp>
      <p:sp>
        <p:nvSpPr>
          <p:cNvPr id="229" name="Google Shape;229;g38e1a525c92_0_1075"/>
          <p:cNvSpPr/>
          <p:nvPr/>
        </p:nvSpPr>
        <p:spPr>
          <a:xfrm>
            <a:off x="3048025" y="3009525"/>
            <a:ext cx="2421900" cy="689100"/>
          </a:xfrm>
          <a:prstGeom prst="roundRect">
            <a:avLst>
              <a:gd fmla="val 16667" name="adj"/>
            </a:avLst>
          </a:prstGeom>
          <a:solidFill>
            <a:srgbClr val="F4807B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dk1"/>
                </a:solidFill>
              </a:rPr>
              <a:t>Composite Resource Definition (XRD)</a:t>
            </a:r>
            <a:endParaRPr i="1" sz="1500">
              <a:solidFill>
                <a:schemeClr val="dk1"/>
              </a:solidFill>
            </a:endParaRPr>
          </a:p>
        </p:txBody>
      </p:sp>
      <p:sp>
        <p:nvSpPr>
          <p:cNvPr id="230" name="Google Shape;230;g38e1a525c92_0_1075"/>
          <p:cNvSpPr/>
          <p:nvPr/>
        </p:nvSpPr>
        <p:spPr>
          <a:xfrm>
            <a:off x="3118975" y="2004525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1D2B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dk1"/>
                </a:solidFill>
              </a:rPr>
              <a:t>Claim</a:t>
            </a:r>
            <a:endParaRPr i="1" sz="1500">
              <a:solidFill>
                <a:schemeClr val="dk1"/>
              </a:solidFill>
            </a:endParaRPr>
          </a:p>
        </p:txBody>
      </p:sp>
      <p:sp>
        <p:nvSpPr>
          <p:cNvPr id="231" name="Google Shape;231;g38e1a525c92_0_1075"/>
          <p:cNvSpPr/>
          <p:nvPr/>
        </p:nvSpPr>
        <p:spPr>
          <a:xfrm>
            <a:off x="3048025" y="4207116"/>
            <a:ext cx="2421900" cy="54210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dk1"/>
                </a:solidFill>
              </a:rPr>
              <a:t>Composition</a:t>
            </a:r>
            <a:endParaRPr i="1" sz="1500">
              <a:solidFill>
                <a:schemeClr val="dk1"/>
              </a:solidFill>
            </a:endParaRPr>
          </a:p>
        </p:txBody>
      </p:sp>
      <p:pic>
        <p:nvPicPr>
          <p:cNvPr descr="Ícone&#10;&#10;O conteúdo gerado por IA pode estar incorreto." id="232" name="Google Shape;232;g38e1a525c92_0_10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9685" y="1369618"/>
            <a:ext cx="384772" cy="3847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shiCorp Terraform SVG and transparent PNG icons | TechIcons" id="233" name="Google Shape;233;g38e1a525c92_0_10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7538" y="1349131"/>
            <a:ext cx="384775" cy="384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Google Shape;234;g38e1a525c92_0_1075"/>
          <p:cNvCxnSpPr>
            <a:stCxn id="230" idx="3"/>
            <a:endCxn id="227" idx="1"/>
          </p:cNvCxnSpPr>
          <p:nvPr/>
        </p:nvCxnSpPr>
        <p:spPr>
          <a:xfrm>
            <a:off x="5398975" y="2252775"/>
            <a:ext cx="1380900" cy="600"/>
          </a:xfrm>
          <a:prstGeom prst="curvedConnector3">
            <a:avLst>
              <a:gd fmla="val 50002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5" name="Google Shape;235;g38e1a525c92_0_1075"/>
          <p:cNvCxnSpPr>
            <a:stCxn id="229" idx="3"/>
            <a:endCxn id="226" idx="1"/>
          </p:cNvCxnSpPr>
          <p:nvPr/>
        </p:nvCxnSpPr>
        <p:spPr>
          <a:xfrm>
            <a:off x="5469925" y="3354075"/>
            <a:ext cx="1239000" cy="600"/>
          </a:xfrm>
          <a:prstGeom prst="curvedConnector3">
            <a:avLst>
              <a:gd fmla="val 50002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6" name="Google Shape;236;g38e1a525c92_0_1075"/>
          <p:cNvCxnSpPr>
            <a:stCxn id="231" idx="3"/>
            <a:endCxn id="228" idx="1"/>
          </p:cNvCxnSpPr>
          <p:nvPr/>
        </p:nvCxnSpPr>
        <p:spPr>
          <a:xfrm>
            <a:off x="5469925" y="4478166"/>
            <a:ext cx="1239000" cy="600"/>
          </a:xfrm>
          <a:prstGeom prst="curvedConnector3">
            <a:avLst>
              <a:gd fmla="val 50002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8e1a525c92_0_27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38e1a525c92_0_27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Crossplane Pods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3" name="Google Shape;243;g38e1a525c92_0_279"/>
          <p:cNvSpPr/>
          <p:nvPr/>
        </p:nvSpPr>
        <p:spPr>
          <a:xfrm>
            <a:off x="1304125" y="1242275"/>
            <a:ext cx="5170200" cy="31236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38e1a525c92_0_279"/>
          <p:cNvSpPr/>
          <p:nvPr/>
        </p:nvSpPr>
        <p:spPr>
          <a:xfrm>
            <a:off x="1456525" y="1368750"/>
            <a:ext cx="22407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crossplane-system</a:t>
            </a:r>
            <a:endParaRPr i="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5" name="Google Shape;245;g38e1a525c92_0_279"/>
          <p:cNvSpPr/>
          <p:nvPr/>
        </p:nvSpPr>
        <p:spPr>
          <a:xfrm>
            <a:off x="2084425" y="3760638"/>
            <a:ext cx="35565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500">
                <a:latin typeface="Poppins"/>
                <a:ea typeface="Poppins"/>
                <a:cs typeface="Poppins"/>
                <a:sym typeface="Poppins"/>
              </a:rPr>
              <a:t>crossplane-rbac-manager-pod</a:t>
            </a:r>
            <a:endParaRPr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6" name="Google Shape;246;g38e1a525c92_0_279"/>
          <p:cNvSpPr/>
          <p:nvPr/>
        </p:nvSpPr>
        <p:spPr>
          <a:xfrm>
            <a:off x="7917275" y="1242263"/>
            <a:ext cx="2907300" cy="166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38e1a525c92_0_279"/>
          <p:cNvSpPr/>
          <p:nvPr/>
        </p:nvSpPr>
        <p:spPr>
          <a:xfrm>
            <a:off x="1456525" y="1781350"/>
            <a:ext cx="4812300" cy="1677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38e1a525c92_0_279"/>
          <p:cNvSpPr/>
          <p:nvPr/>
        </p:nvSpPr>
        <p:spPr>
          <a:xfrm>
            <a:off x="7993000" y="1297050"/>
            <a:ext cx="16302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>
                <a:latin typeface="Poppins"/>
                <a:ea typeface="Poppins"/>
                <a:cs typeface="Poppins"/>
                <a:sym typeface="Poppins"/>
              </a:rPr>
              <a:t>API Server</a:t>
            </a:r>
            <a:endParaRPr i="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9" name="Google Shape;249;g38e1a525c92_0_279"/>
          <p:cNvSpPr/>
          <p:nvPr/>
        </p:nvSpPr>
        <p:spPr>
          <a:xfrm>
            <a:off x="9792075" y="1384440"/>
            <a:ext cx="637800" cy="865150"/>
          </a:xfrm>
          <a:prstGeom prst="flowChartMagneticDisk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50" name="Google Shape;250;g38e1a525c92_0_279"/>
          <p:cNvSpPr/>
          <p:nvPr/>
        </p:nvSpPr>
        <p:spPr>
          <a:xfrm>
            <a:off x="9637625" y="2465113"/>
            <a:ext cx="8802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500">
                <a:latin typeface="Poppins"/>
                <a:ea typeface="Poppins"/>
                <a:cs typeface="Poppins"/>
                <a:sym typeface="Poppins"/>
              </a:rPr>
              <a:t>Events</a:t>
            </a:r>
            <a:endParaRPr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1" name="Google Shape;251;g38e1a525c92_0_279"/>
          <p:cNvSpPr/>
          <p:nvPr/>
        </p:nvSpPr>
        <p:spPr>
          <a:xfrm>
            <a:off x="1699650" y="2282505"/>
            <a:ext cx="1955400" cy="4617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pt-BR">
                <a:latin typeface="Poppins"/>
                <a:ea typeface="Poppins"/>
                <a:cs typeface="Poppins"/>
                <a:sym typeface="Poppins"/>
              </a:rPr>
              <a:t>nitContainer</a:t>
            </a:r>
            <a:endParaRPr i="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2" name="Google Shape;252;g38e1a525c92_0_279"/>
          <p:cNvSpPr/>
          <p:nvPr/>
        </p:nvSpPr>
        <p:spPr>
          <a:xfrm>
            <a:off x="4034975" y="2907583"/>
            <a:ext cx="1955400" cy="4617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>
                <a:latin typeface="Poppins"/>
                <a:ea typeface="Poppins"/>
                <a:cs typeface="Poppins"/>
                <a:sym typeface="Poppins"/>
              </a:rPr>
              <a:t>coreContainer</a:t>
            </a:r>
            <a:endParaRPr i="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53" name="Google Shape;253;g38e1a525c92_0_279"/>
          <p:cNvCxnSpPr>
            <a:stCxn id="251" idx="2"/>
            <a:endCxn id="252" idx="1"/>
          </p:cNvCxnSpPr>
          <p:nvPr/>
        </p:nvCxnSpPr>
        <p:spPr>
          <a:xfrm flipH="1" rot="-5400000">
            <a:off x="3159000" y="2262555"/>
            <a:ext cx="394200" cy="13575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54" name="Google Shape;254;g38e1a525c92_0_279"/>
          <p:cNvCxnSpPr>
            <a:stCxn id="252" idx="3"/>
            <a:endCxn id="250" idx="1"/>
          </p:cNvCxnSpPr>
          <p:nvPr/>
        </p:nvCxnSpPr>
        <p:spPr>
          <a:xfrm flipH="1" rot="10800000">
            <a:off x="5990375" y="2617033"/>
            <a:ext cx="3647400" cy="521400"/>
          </a:xfrm>
          <a:prstGeom prst="curvedConnector3">
            <a:avLst>
              <a:gd fmla="val 49998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255" name="Google Shape;255;g38e1a525c92_0_279"/>
          <p:cNvCxnSpPr>
            <a:stCxn id="251" idx="3"/>
            <a:endCxn id="249" idx="2"/>
          </p:cNvCxnSpPr>
          <p:nvPr/>
        </p:nvCxnSpPr>
        <p:spPr>
          <a:xfrm flipH="1" rot="10800000">
            <a:off x="3655050" y="1817055"/>
            <a:ext cx="6137100" cy="696300"/>
          </a:xfrm>
          <a:prstGeom prst="curvedConnector3">
            <a:avLst>
              <a:gd fmla="val 49999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56" name="Google Shape;256;g38e1a525c92_0_279"/>
          <p:cNvSpPr/>
          <p:nvPr/>
        </p:nvSpPr>
        <p:spPr>
          <a:xfrm>
            <a:off x="8555825" y="3774775"/>
            <a:ext cx="16950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500">
                <a:latin typeface="Poppins"/>
                <a:ea typeface="Poppins"/>
                <a:cs typeface="Poppins"/>
                <a:sym typeface="Poppins"/>
              </a:rPr>
              <a:t>ClusterRoles</a:t>
            </a:r>
            <a:endParaRPr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7" name="Google Shape;257;g38e1a525c92_0_279"/>
          <p:cNvSpPr/>
          <p:nvPr/>
        </p:nvSpPr>
        <p:spPr>
          <a:xfrm>
            <a:off x="7800725" y="3259550"/>
            <a:ext cx="34584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500">
                <a:latin typeface="Poppins"/>
                <a:ea typeface="Poppins"/>
                <a:cs typeface="Poppins"/>
                <a:sym typeface="Poppins"/>
              </a:rPr>
              <a:t>Composite Resources e Claims</a:t>
            </a:r>
            <a:endParaRPr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58" name="Google Shape;258;g38e1a525c92_0_279"/>
          <p:cNvCxnSpPr>
            <a:stCxn id="252" idx="3"/>
            <a:endCxn id="257" idx="1"/>
          </p:cNvCxnSpPr>
          <p:nvPr/>
        </p:nvCxnSpPr>
        <p:spPr>
          <a:xfrm>
            <a:off x="5990375" y="3138433"/>
            <a:ext cx="1810500" cy="273000"/>
          </a:xfrm>
          <a:prstGeom prst="curvedConnector3">
            <a:avLst>
              <a:gd fmla="val 49996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59" name="Google Shape;259;g38e1a525c92_0_279"/>
          <p:cNvCxnSpPr>
            <a:stCxn id="245" idx="3"/>
            <a:endCxn id="256" idx="1"/>
          </p:cNvCxnSpPr>
          <p:nvPr/>
        </p:nvCxnSpPr>
        <p:spPr>
          <a:xfrm>
            <a:off x="5640925" y="3912588"/>
            <a:ext cx="2914800" cy="14100"/>
          </a:xfrm>
          <a:prstGeom prst="curvedConnector3">
            <a:avLst>
              <a:gd fmla="val 50002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260" name="Google Shape;260;g38e1a525c92_0_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71192" y="1380806"/>
            <a:ext cx="279558" cy="2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38e1a525c92_0_2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4375" y="1297025"/>
            <a:ext cx="311200" cy="30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38e1a525c92_0_2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55875" y="3774754"/>
            <a:ext cx="311200" cy="30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38e1a525c92_0_2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00725" y="3259570"/>
            <a:ext cx="311200" cy="30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38e1a525c92_0_2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84426" y="3760641"/>
            <a:ext cx="311200" cy="30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38e1a525c92_0_27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56525" y="1368746"/>
            <a:ext cx="311202" cy="3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g38e1a525c92_0_279"/>
          <p:cNvSpPr/>
          <p:nvPr/>
        </p:nvSpPr>
        <p:spPr>
          <a:xfrm>
            <a:off x="1578325" y="1868100"/>
            <a:ext cx="18813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crossplane-pod</a:t>
            </a:r>
            <a:endParaRPr i="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7" name="Google Shape;267;g38e1a525c92_0_279"/>
          <p:cNvSpPr txBox="1"/>
          <p:nvPr/>
        </p:nvSpPr>
        <p:spPr>
          <a:xfrm>
            <a:off x="6820525" y="1706675"/>
            <a:ext cx="79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Instala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8" name="Google Shape;268;g38e1a525c92_0_279"/>
          <p:cNvSpPr txBox="1"/>
          <p:nvPr/>
        </p:nvSpPr>
        <p:spPr>
          <a:xfrm>
            <a:off x="2821950" y="2953775"/>
            <a:ext cx="63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Inicia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9" name="Google Shape;269;g38e1a525c92_0_279"/>
          <p:cNvSpPr txBox="1"/>
          <p:nvPr/>
        </p:nvSpPr>
        <p:spPr>
          <a:xfrm>
            <a:off x="6780900" y="2641238"/>
            <a:ext cx="82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Observa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0" name="Google Shape;270;g38e1a525c92_0_279"/>
          <p:cNvSpPr txBox="1"/>
          <p:nvPr/>
        </p:nvSpPr>
        <p:spPr>
          <a:xfrm>
            <a:off x="6656325" y="3342300"/>
            <a:ext cx="1066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Reconcilia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1" name="Google Shape;271;g38e1a525c92_0_279"/>
          <p:cNvSpPr txBox="1"/>
          <p:nvPr/>
        </p:nvSpPr>
        <p:spPr>
          <a:xfrm>
            <a:off x="6954875" y="3861225"/>
            <a:ext cx="9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Gerencia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72" name="Google Shape;272;g38e1a525c92_0_2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60950" y="1689940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38e1a525c92_0_2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57525" y="1689940"/>
            <a:ext cx="227625" cy="22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38e1a525c92_0_279"/>
          <p:cNvSpPr/>
          <p:nvPr/>
        </p:nvSpPr>
        <p:spPr>
          <a:xfrm>
            <a:off x="882975" y="803100"/>
            <a:ext cx="10495800" cy="39804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g38e1a525c92_0_2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57525" y="1948328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38e1a525c92_0_2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60950" y="1948328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38e1a525c92_0_2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54300" y="1868097"/>
            <a:ext cx="311200" cy="303898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38e1a525c92_0_279"/>
          <p:cNvSpPr/>
          <p:nvPr/>
        </p:nvSpPr>
        <p:spPr>
          <a:xfrm>
            <a:off x="1318625" y="5663950"/>
            <a:ext cx="64965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500">
                <a:latin typeface="Poppins"/>
                <a:ea typeface="Poppins"/>
                <a:cs typeface="Poppins"/>
                <a:sym typeface="Poppins"/>
              </a:rPr>
              <a:t>crossplane-rbac-manager-pod - gerenciador de permiss</a:t>
            </a:r>
            <a:r>
              <a:rPr lang="pt-BR" sz="1500">
                <a:latin typeface="Poppins"/>
                <a:ea typeface="Poppins"/>
                <a:cs typeface="Poppins"/>
                <a:sym typeface="Poppins"/>
              </a:rPr>
              <a:t>ões</a:t>
            </a:r>
            <a:endParaRPr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79" name="Google Shape;279;g38e1a525c92_0_2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28751" y="5663954"/>
            <a:ext cx="311200" cy="30391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38e1a525c92_0_279"/>
          <p:cNvSpPr/>
          <p:nvPr/>
        </p:nvSpPr>
        <p:spPr>
          <a:xfrm>
            <a:off x="1318825" y="5329475"/>
            <a:ext cx="43365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g38e1a525c92_0_279"/>
          <p:cNvSpPr/>
          <p:nvPr/>
        </p:nvSpPr>
        <p:spPr>
          <a:xfrm>
            <a:off x="1471025" y="5325950"/>
            <a:ext cx="41844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crossplane-pod - controlador principal</a:t>
            </a:r>
            <a:endParaRPr i="0" sz="15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82" name="Google Shape;282;g38e1a525c92_0_2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33126" y="5329472"/>
            <a:ext cx="311200" cy="3038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283" name="Google Shape;283;g38e1a525c92_0_27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94179" y="813234"/>
            <a:ext cx="360075" cy="36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38e1a525c92_0_279"/>
          <p:cNvSpPr/>
          <p:nvPr/>
        </p:nvSpPr>
        <p:spPr>
          <a:xfrm>
            <a:off x="1318625" y="854550"/>
            <a:ext cx="21411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  kubernetes cluster</a:t>
            </a:r>
            <a:endParaRPr i="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8e2df2ff7c_2_5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38e2df2ff7c_2_5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Managed resource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91" name="Google Shape;291;g38e2df2ff7c_2_59" title="Captura de Tela 2025-10-18 às 00.51.3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4227" y="786025"/>
            <a:ext cx="6286224" cy="486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38e2df2ff7c_2_59" title="Captura de Tela 2025-10-18 às 00.51.0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7175" y="1369475"/>
            <a:ext cx="5551025" cy="445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38e2df2ff7c_2_59" title="Captura de Tela 2025-10-18 às 00.50.10.png"/>
          <p:cNvPicPr preferRelativeResize="0"/>
          <p:nvPr/>
        </p:nvPicPr>
        <p:blipFill rotWithShape="1">
          <a:blip r:embed="rId5">
            <a:alphaModFix/>
          </a:blip>
          <a:srcRect b="8616" l="0" r="0" t="8608"/>
          <a:stretch/>
        </p:blipFill>
        <p:spPr>
          <a:xfrm>
            <a:off x="4416200" y="1855350"/>
            <a:ext cx="5971574" cy="4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8e1a525c92_0_1290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38e1a525c92_0_1290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Managed resource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Texto, Aplicativo&#10;&#10;O conteúdo gerado por IA pode estar incorreto." id="300" name="Google Shape;300;g38e1a525c92_0_12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8331" y="759713"/>
            <a:ext cx="5543192" cy="24646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ce gráfica do usuário, Aplicativo&#10;&#10;O conteúdo gerado por IA pode estar incorreto." id="301" name="Google Shape;301;g38e1a525c92_0_12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3278" y="3572049"/>
            <a:ext cx="5446266" cy="25230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Texto&#10;&#10;O conteúdo gerado por IA pode estar incorreto." id="302" name="Google Shape;302;g38e1a525c92_0_1290"/>
          <p:cNvPicPr preferRelativeResize="0"/>
          <p:nvPr/>
        </p:nvPicPr>
        <p:blipFill rotWithShape="1">
          <a:blip r:embed="rId5">
            <a:alphaModFix/>
          </a:blip>
          <a:srcRect b="1948" l="932" r="903" t="2531"/>
          <a:stretch/>
        </p:blipFill>
        <p:spPr>
          <a:xfrm>
            <a:off x="638600" y="1840050"/>
            <a:ext cx="5076399" cy="348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38e1a525c92_0_1290"/>
          <p:cNvSpPr/>
          <p:nvPr/>
        </p:nvSpPr>
        <p:spPr>
          <a:xfrm>
            <a:off x="683775" y="1904889"/>
            <a:ext cx="3626400" cy="366600"/>
          </a:xfrm>
          <a:prstGeom prst="rect">
            <a:avLst/>
          </a:prstGeom>
          <a:noFill/>
          <a:ln cap="flat" cmpd="sng" w="35300">
            <a:solidFill>
              <a:srgbClr val="31D2B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2325" lIns="84675" spcFirstLastPara="1" rIns="84675" wrap="square" tIns="423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66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38e1a525c92_0_1290"/>
          <p:cNvSpPr/>
          <p:nvPr/>
        </p:nvSpPr>
        <p:spPr>
          <a:xfrm>
            <a:off x="994250" y="2570979"/>
            <a:ext cx="4145700" cy="227700"/>
          </a:xfrm>
          <a:prstGeom prst="rect">
            <a:avLst/>
          </a:prstGeom>
          <a:noFill/>
          <a:ln cap="flat" cmpd="sng" w="42475">
            <a:solidFill>
              <a:srgbClr val="31D2B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5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38e1a525c92_0_1290"/>
          <p:cNvSpPr/>
          <p:nvPr/>
        </p:nvSpPr>
        <p:spPr>
          <a:xfrm>
            <a:off x="1024147" y="4644316"/>
            <a:ext cx="2667900" cy="189300"/>
          </a:xfrm>
          <a:prstGeom prst="rect">
            <a:avLst/>
          </a:prstGeom>
          <a:noFill/>
          <a:ln cap="flat" cmpd="sng" w="353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2325" lIns="84675" spcFirstLastPara="1" rIns="84675" wrap="square" tIns="423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66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Google Shape;306;g38e1a525c92_0_1290"/>
          <p:cNvCxnSpPr>
            <a:stCxn id="303" idx="3"/>
          </p:cNvCxnSpPr>
          <p:nvPr/>
        </p:nvCxnSpPr>
        <p:spPr>
          <a:xfrm flipH="1" rot="10800000">
            <a:off x="4310175" y="1158189"/>
            <a:ext cx="2184300" cy="930000"/>
          </a:xfrm>
          <a:prstGeom prst="straightConnector1">
            <a:avLst/>
          </a:prstGeom>
          <a:noFill/>
          <a:ln cap="flat" cmpd="sng" w="19050">
            <a:solidFill>
              <a:srgbClr val="35D0B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7" name="Google Shape;307;g38e1a525c92_0_1290"/>
          <p:cNvCxnSpPr>
            <a:stCxn id="304" idx="3"/>
          </p:cNvCxnSpPr>
          <p:nvPr/>
        </p:nvCxnSpPr>
        <p:spPr>
          <a:xfrm flipH="1" rot="10800000">
            <a:off x="5139950" y="992829"/>
            <a:ext cx="2001600" cy="1692000"/>
          </a:xfrm>
          <a:prstGeom prst="straightConnector1">
            <a:avLst/>
          </a:prstGeom>
          <a:noFill/>
          <a:ln cap="flat" cmpd="sng" w="22925">
            <a:solidFill>
              <a:srgbClr val="35D0B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8" name="Google Shape;308;g38e1a525c92_0_1290"/>
          <p:cNvCxnSpPr>
            <a:stCxn id="305" idx="3"/>
          </p:cNvCxnSpPr>
          <p:nvPr/>
        </p:nvCxnSpPr>
        <p:spPr>
          <a:xfrm>
            <a:off x="3692047" y="4738966"/>
            <a:ext cx="4844700" cy="901800"/>
          </a:xfrm>
          <a:prstGeom prst="straightConnector1">
            <a:avLst/>
          </a:prstGeom>
          <a:noFill/>
          <a:ln cap="flat" cmpd="sng" w="19050">
            <a:solidFill>
              <a:srgbClr val="FFCD3C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09" name="Google Shape;309;g38e1a525c92_0_1290"/>
          <p:cNvSpPr/>
          <p:nvPr/>
        </p:nvSpPr>
        <p:spPr>
          <a:xfrm>
            <a:off x="8537214" y="5546048"/>
            <a:ext cx="2667900" cy="189300"/>
          </a:xfrm>
          <a:prstGeom prst="rect">
            <a:avLst/>
          </a:prstGeom>
          <a:noFill/>
          <a:ln cap="flat" cmpd="sng" w="353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2325" lIns="84675" spcFirstLastPara="1" rIns="84675" wrap="square" tIns="423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66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38e1a525c92_0_1290"/>
          <p:cNvSpPr/>
          <p:nvPr/>
        </p:nvSpPr>
        <p:spPr>
          <a:xfrm>
            <a:off x="901575" y="3098175"/>
            <a:ext cx="4765500" cy="189300"/>
          </a:xfrm>
          <a:prstGeom prst="rect">
            <a:avLst/>
          </a:prstGeom>
          <a:noFill/>
          <a:ln cap="flat" cmpd="sng" w="42475">
            <a:solidFill>
              <a:srgbClr val="F4807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5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38e1a525c92_0_1290"/>
          <p:cNvSpPr/>
          <p:nvPr/>
        </p:nvSpPr>
        <p:spPr>
          <a:xfrm>
            <a:off x="901575" y="3287475"/>
            <a:ext cx="2542500" cy="511500"/>
          </a:xfrm>
          <a:prstGeom prst="rect">
            <a:avLst/>
          </a:prstGeom>
          <a:noFill/>
          <a:ln cap="flat" cmpd="sng" w="42475">
            <a:solidFill>
              <a:srgbClr val="F4807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5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8e2df2ff7c_2_78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38e2df2ff7c_2_7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Managed resource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Texto, Linha do tempo&#10;&#10;O conteúdo gerado por IA pode estar incorreto." id="318" name="Google Shape;318;g38e2df2ff7c_2_78"/>
          <p:cNvPicPr preferRelativeResize="0"/>
          <p:nvPr/>
        </p:nvPicPr>
        <p:blipFill rotWithShape="1">
          <a:blip r:embed="rId3">
            <a:alphaModFix/>
          </a:blip>
          <a:srcRect b="1079" l="784" r="22340" t="1710"/>
          <a:stretch/>
        </p:blipFill>
        <p:spPr>
          <a:xfrm>
            <a:off x="6386075" y="1212275"/>
            <a:ext cx="4686749" cy="4459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Texto&#10;&#10;O conteúdo gerado por IA pode estar incorreto." id="319" name="Google Shape;319;g38e2df2ff7c_2_78"/>
          <p:cNvPicPr preferRelativeResize="0"/>
          <p:nvPr/>
        </p:nvPicPr>
        <p:blipFill rotWithShape="1">
          <a:blip r:embed="rId4">
            <a:alphaModFix/>
          </a:blip>
          <a:srcRect b="2269" l="2202" r="1615" t="-2270"/>
          <a:stretch/>
        </p:blipFill>
        <p:spPr>
          <a:xfrm>
            <a:off x="1212275" y="1761150"/>
            <a:ext cx="4542575" cy="333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38e2df2ff7c_2_78"/>
          <p:cNvSpPr/>
          <p:nvPr/>
        </p:nvSpPr>
        <p:spPr>
          <a:xfrm>
            <a:off x="1325372" y="3677692"/>
            <a:ext cx="2709000" cy="1323300"/>
          </a:xfrm>
          <a:prstGeom prst="rect">
            <a:avLst/>
          </a:prstGeom>
          <a:noFill/>
          <a:ln cap="flat" cmpd="sng" w="381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38e2df2ff7c_2_78"/>
          <p:cNvSpPr/>
          <p:nvPr/>
        </p:nvSpPr>
        <p:spPr>
          <a:xfrm>
            <a:off x="6438928" y="1441563"/>
            <a:ext cx="4410600" cy="4161600"/>
          </a:xfrm>
          <a:prstGeom prst="rect">
            <a:avLst/>
          </a:prstGeom>
          <a:noFill/>
          <a:ln cap="flat" cmpd="sng" w="381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a46425b55b_0_0"/>
          <p:cNvSpPr/>
          <p:nvPr/>
        </p:nvSpPr>
        <p:spPr>
          <a:xfrm>
            <a:off x="393625" y="1446850"/>
            <a:ext cx="114081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3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Todas as opiniões apresentadas aqui são dos autores e não representam as posições de suas respectivas empresas</a:t>
            </a:r>
            <a:endParaRPr sz="3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" name="Google Shape;79;g3a46425b55b_0_0"/>
          <p:cNvSpPr/>
          <p:nvPr/>
        </p:nvSpPr>
        <p:spPr>
          <a:xfrm>
            <a:off x="469975" y="3919050"/>
            <a:ext cx="114081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3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All opinions expressed here are those of the authors alone and do not represent their respective organizations</a:t>
            </a:r>
            <a:endParaRPr sz="3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8e2df2ff7c_2_9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38e2df2ff7c_2_9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</a:t>
            </a: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Uma imagem contendo Linha do tempo&#10;&#10;O conteúdo gerado por IA pode estar incorreto." id="328" name="Google Shape;328;g38e2df2ff7c_2_99"/>
          <p:cNvPicPr preferRelativeResize="0"/>
          <p:nvPr/>
        </p:nvPicPr>
        <p:blipFill rotWithShape="1">
          <a:blip r:embed="rId3">
            <a:alphaModFix/>
          </a:blip>
          <a:srcRect b="2210" l="1883" r="22775" t="2086"/>
          <a:stretch/>
        </p:blipFill>
        <p:spPr>
          <a:xfrm>
            <a:off x="6215825" y="681725"/>
            <a:ext cx="3735254" cy="563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g38e2df2ff7c_2_99"/>
          <p:cNvSpPr/>
          <p:nvPr/>
        </p:nvSpPr>
        <p:spPr>
          <a:xfrm>
            <a:off x="865325" y="655013"/>
            <a:ext cx="45972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XRD</a:t>
            </a:r>
            <a:endParaRPr sz="3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0" name="Google Shape;330;g38e2df2ff7c_2_99"/>
          <p:cNvSpPr txBox="1"/>
          <p:nvPr/>
        </p:nvSpPr>
        <p:spPr>
          <a:xfrm>
            <a:off x="796719" y="1647310"/>
            <a:ext cx="5292000" cy="3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32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Define o Schema da API (Composite Resource)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3200" lvl="1" marL="8001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i="0" lang="pt-BR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OpenAPIV3</a:t>
            </a:r>
            <a:endParaRPr i="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3200" lvl="1" marL="8001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i="0" lang="pt-BR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Parâmetros que serão passados pro composition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203200" lvl="0" marL="3429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Define a interface do Claim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3200" lvl="1" marL="8001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i="0" lang="pt-BR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Será deprecado na v2</a:t>
            </a:r>
            <a:endParaRPr i="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8e2df2ff7c_2_134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38e2df2ff7c_2_134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7" name="Google Shape;337;g38e2df2ff7c_2_134"/>
          <p:cNvSpPr txBox="1"/>
          <p:nvPr/>
        </p:nvSpPr>
        <p:spPr>
          <a:xfrm>
            <a:off x="1560124" y="1722500"/>
            <a:ext cx="4597200" cy="3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32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Proxy para o Composite Resource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Será deprecado na v2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38" name="Google Shape;338;g38e2df2ff7c_2_134"/>
          <p:cNvPicPr preferRelativeResize="0"/>
          <p:nvPr/>
        </p:nvPicPr>
        <p:blipFill rotWithShape="1">
          <a:blip r:embed="rId3">
            <a:alphaModFix/>
          </a:blip>
          <a:srcRect b="6417" l="2938" r="5803" t="5313"/>
          <a:stretch/>
        </p:blipFill>
        <p:spPr>
          <a:xfrm>
            <a:off x="6668100" y="2306050"/>
            <a:ext cx="3789950" cy="23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38e2df2ff7c_2_134"/>
          <p:cNvSpPr/>
          <p:nvPr/>
        </p:nvSpPr>
        <p:spPr>
          <a:xfrm>
            <a:off x="865325" y="655013"/>
            <a:ext cx="45972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Claim</a:t>
            </a:r>
            <a:endParaRPr sz="3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8e2df2ff7c_2_143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g38e2df2ff7c_2_143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Texto&#10;&#10;O conteúdo gerado por IA pode estar incorreto." id="346" name="Google Shape;346;g38e2df2ff7c_2_143"/>
          <p:cNvPicPr preferRelativeResize="0"/>
          <p:nvPr/>
        </p:nvPicPr>
        <p:blipFill rotWithShape="1">
          <a:blip r:embed="rId3">
            <a:alphaModFix/>
          </a:blip>
          <a:srcRect b="1104" l="1923" r="2382" t="2034"/>
          <a:stretch/>
        </p:blipFill>
        <p:spPr>
          <a:xfrm>
            <a:off x="6072200" y="800975"/>
            <a:ext cx="4762501" cy="530367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g38e2df2ff7c_2_143"/>
          <p:cNvSpPr txBox="1"/>
          <p:nvPr/>
        </p:nvSpPr>
        <p:spPr>
          <a:xfrm>
            <a:off x="911044" y="1647290"/>
            <a:ext cx="5292000" cy="3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32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Implementação da API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Pode criar v</a:t>
            </a: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ários </a:t>
            </a: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recursos diferentes e de v</a:t>
            </a: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ários providers diferentes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8" name="Google Shape;348;g38e2df2ff7c_2_143"/>
          <p:cNvSpPr/>
          <p:nvPr/>
        </p:nvSpPr>
        <p:spPr>
          <a:xfrm>
            <a:off x="865325" y="655013"/>
            <a:ext cx="45972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Composition</a:t>
            </a:r>
            <a:endParaRPr sz="3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8e2df2ff7c_2_117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g38e2df2ff7c_2_117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Texto&#10;&#10;O conteúdo gerado por IA pode estar incorreto." id="355" name="Google Shape;355;g38e2df2ff7c_2_117"/>
          <p:cNvPicPr preferRelativeResize="0"/>
          <p:nvPr/>
        </p:nvPicPr>
        <p:blipFill rotWithShape="1">
          <a:blip r:embed="rId3">
            <a:alphaModFix/>
          </a:blip>
          <a:srcRect b="1730" l="1525" r="2560" t="1614"/>
          <a:stretch/>
        </p:blipFill>
        <p:spPr>
          <a:xfrm>
            <a:off x="768500" y="779325"/>
            <a:ext cx="4773325" cy="529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38e2df2ff7c_2_117"/>
          <p:cNvPicPr preferRelativeResize="0"/>
          <p:nvPr/>
        </p:nvPicPr>
        <p:blipFill rotWithShape="1">
          <a:blip r:embed="rId4">
            <a:alphaModFix/>
          </a:blip>
          <a:srcRect b="2987" l="6021" r="2878" t="0"/>
          <a:stretch/>
        </p:blipFill>
        <p:spPr>
          <a:xfrm>
            <a:off x="5779950" y="827275"/>
            <a:ext cx="5498525" cy="5179976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g38e2df2ff7c_2_117"/>
          <p:cNvSpPr/>
          <p:nvPr/>
        </p:nvSpPr>
        <p:spPr>
          <a:xfrm>
            <a:off x="911700" y="1752475"/>
            <a:ext cx="2968200" cy="12561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38e2df2ff7c_2_117"/>
          <p:cNvSpPr/>
          <p:nvPr/>
        </p:nvSpPr>
        <p:spPr>
          <a:xfrm>
            <a:off x="1388250" y="3323075"/>
            <a:ext cx="3960300" cy="374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g38e2df2ff7c_2_117"/>
          <p:cNvSpPr/>
          <p:nvPr/>
        </p:nvSpPr>
        <p:spPr>
          <a:xfrm>
            <a:off x="3060125" y="4203950"/>
            <a:ext cx="819900" cy="182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38e2df2ff7c_2_117"/>
          <p:cNvSpPr/>
          <p:nvPr/>
        </p:nvSpPr>
        <p:spPr>
          <a:xfrm>
            <a:off x="4458525" y="4336075"/>
            <a:ext cx="819900" cy="182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g38e2df2ff7c_2_117"/>
          <p:cNvSpPr/>
          <p:nvPr/>
        </p:nvSpPr>
        <p:spPr>
          <a:xfrm>
            <a:off x="1815050" y="4458075"/>
            <a:ext cx="950400" cy="182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g38e2df2ff7c_2_117"/>
          <p:cNvSpPr/>
          <p:nvPr/>
        </p:nvSpPr>
        <p:spPr>
          <a:xfrm>
            <a:off x="2994875" y="5714650"/>
            <a:ext cx="1067400" cy="182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38e2df2ff7c_2_117"/>
          <p:cNvSpPr/>
          <p:nvPr/>
        </p:nvSpPr>
        <p:spPr>
          <a:xfrm>
            <a:off x="6322900" y="3637550"/>
            <a:ext cx="2388900" cy="182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8e2df2ff7c_2_15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g38e2df2ff7c_2_15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0" name="Google Shape;370;g38e2df2ff7c_2_159"/>
          <p:cNvSpPr txBox="1"/>
          <p:nvPr/>
        </p:nvSpPr>
        <p:spPr>
          <a:xfrm>
            <a:off x="922469" y="2161940"/>
            <a:ext cx="5292000" cy="3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32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Storage Account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dodcstacomposition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Storage Container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container1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Storage Container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container2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Aplicativo&#10;&#10;O conteúdo gerado por IA pode estar incorreto." id="371" name="Google Shape;371;g38e2df2ff7c_2_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6576" y="2066450"/>
            <a:ext cx="6384201" cy="31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38e2df2ff7c_2_159"/>
          <p:cNvSpPr/>
          <p:nvPr/>
        </p:nvSpPr>
        <p:spPr>
          <a:xfrm>
            <a:off x="865325" y="655013"/>
            <a:ext cx="45972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Recursos criados</a:t>
            </a:r>
            <a:endParaRPr sz="3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3" name="Google Shape;373;g38e2df2ff7c_2_159"/>
          <p:cNvSpPr/>
          <p:nvPr/>
        </p:nvSpPr>
        <p:spPr>
          <a:xfrm>
            <a:off x="1858185" y="3336630"/>
            <a:ext cx="2001600" cy="229500"/>
          </a:xfrm>
          <a:prstGeom prst="rect">
            <a:avLst/>
          </a:prstGeom>
          <a:noFill/>
          <a:ln cap="flat" cmpd="sng" w="42475">
            <a:solidFill>
              <a:srgbClr val="31D2B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5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4" name="Google Shape;374;g38e2df2ff7c_2_159"/>
          <p:cNvCxnSpPr>
            <a:stCxn id="373" idx="3"/>
          </p:cNvCxnSpPr>
          <p:nvPr/>
        </p:nvCxnSpPr>
        <p:spPr>
          <a:xfrm flipH="1" rot="10800000">
            <a:off x="3859785" y="2708880"/>
            <a:ext cx="1466700" cy="742500"/>
          </a:xfrm>
          <a:prstGeom prst="straightConnector1">
            <a:avLst/>
          </a:prstGeom>
          <a:noFill/>
          <a:ln cap="flat" cmpd="sng" w="22925">
            <a:solidFill>
              <a:srgbClr val="35D0B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75" name="Google Shape;375;g38e2df2ff7c_2_159"/>
          <p:cNvSpPr/>
          <p:nvPr/>
        </p:nvSpPr>
        <p:spPr>
          <a:xfrm>
            <a:off x="1781979" y="3840326"/>
            <a:ext cx="1167000" cy="229500"/>
          </a:xfrm>
          <a:prstGeom prst="rect">
            <a:avLst/>
          </a:prstGeom>
          <a:noFill/>
          <a:ln cap="flat" cmpd="sng" w="42475">
            <a:solidFill>
              <a:srgbClr val="31D2B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5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38e2df2ff7c_2_159"/>
          <p:cNvSpPr/>
          <p:nvPr/>
        </p:nvSpPr>
        <p:spPr>
          <a:xfrm>
            <a:off x="1858179" y="4344026"/>
            <a:ext cx="1167000" cy="229500"/>
          </a:xfrm>
          <a:prstGeom prst="rect">
            <a:avLst/>
          </a:prstGeom>
          <a:noFill/>
          <a:ln cap="flat" cmpd="sng" w="42475">
            <a:solidFill>
              <a:srgbClr val="31D2B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5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7" name="Google Shape;377;g38e2df2ff7c_2_159"/>
          <p:cNvCxnSpPr>
            <a:stCxn id="375" idx="3"/>
          </p:cNvCxnSpPr>
          <p:nvPr/>
        </p:nvCxnSpPr>
        <p:spPr>
          <a:xfrm>
            <a:off x="2948979" y="3955076"/>
            <a:ext cx="5143500" cy="616800"/>
          </a:xfrm>
          <a:prstGeom prst="straightConnector1">
            <a:avLst/>
          </a:prstGeom>
          <a:noFill/>
          <a:ln cap="flat" cmpd="sng" w="22925">
            <a:solidFill>
              <a:srgbClr val="35D0B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78" name="Google Shape;378;g38e2df2ff7c_2_159"/>
          <p:cNvCxnSpPr>
            <a:stCxn id="376" idx="3"/>
          </p:cNvCxnSpPr>
          <p:nvPr/>
        </p:nvCxnSpPr>
        <p:spPr>
          <a:xfrm>
            <a:off x="3025179" y="4458776"/>
            <a:ext cx="5033100" cy="479100"/>
          </a:xfrm>
          <a:prstGeom prst="straightConnector1">
            <a:avLst/>
          </a:prstGeom>
          <a:noFill/>
          <a:ln cap="flat" cmpd="sng" w="22925">
            <a:solidFill>
              <a:srgbClr val="35D0BA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8e1a525c92_0_1132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38e1a525c92_0_1132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XR e Claim - v1 vs v2</a:t>
            </a: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5" name="Google Shape;385;g38e1a525c92_0_1132"/>
          <p:cNvSpPr/>
          <p:nvPr/>
        </p:nvSpPr>
        <p:spPr>
          <a:xfrm>
            <a:off x="3789525" y="1265850"/>
            <a:ext cx="4636500" cy="1294500"/>
          </a:xfrm>
          <a:prstGeom prst="roundRect">
            <a:avLst>
              <a:gd fmla="val 10272" name="adj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g38e1a525c92_0_1132"/>
          <p:cNvSpPr/>
          <p:nvPr/>
        </p:nvSpPr>
        <p:spPr>
          <a:xfrm>
            <a:off x="5989427" y="2170250"/>
            <a:ext cx="14256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User proxy</a:t>
            </a:r>
            <a:endParaRPr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7" name="Google Shape;387;g38e1a525c92_0_1132"/>
          <p:cNvSpPr/>
          <p:nvPr/>
        </p:nvSpPr>
        <p:spPr>
          <a:xfrm>
            <a:off x="3789650" y="2877975"/>
            <a:ext cx="4636500" cy="2806500"/>
          </a:xfrm>
          <a:prstGeom prst="roundRect">
            <a:avLst>
              <a:gd fmla="val 10272" name="adj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g38e1a525c92_0_1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9645" y="914232"/>
            <a:ext cx="340264" cy="35162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g38e1a525c92_0_1132"/>
          <p:cNvSpPr/>
          <p:nvPr/>
        </p:nvSpPr>
        <p:spPr>
          <a:xfrm>
            <a:off x="4042806" y="947545"/>
            <a:ext cx="12390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namespaced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90" name="Google Shape;390;g38e1a525c92_0_1132"/>
          <p:cNvSpPr/>
          <p:nvPr/>
        </p:nvSpPr>
        <p:spPr>
          <a:xfrm>
            <a:off x="4982925" y="1673750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5D0BA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Claim</a:t>
            </a:r>
            <a:endParaRPr i="1"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1" name="Google Shape;391;g38e1a525c92_0_1132"/>
          <p:cNvSpPr/>
          <p:nvPr/>
        </p:nvSpPr>
        <p:spPr>
          <a:xfrm>
            <a:off x="1081725" y="2964300"/>
            <a:ext cx="2421900" cy="689100"/>
          </a:xfrm>
          <a:prstGeom prst="roundRect">
            <a:avLst>
              <a:gd fmla="val 16667" name="adj"/>
            </a:avLst>
          </a:prstGeom>
          <a:solidFill>
            <a:srgbClr val="F4807B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dk1"/>
                </a:solidFill>
              </a:rPr>
              <a:t>Composite Resource Definition (XRD)</a:t>
            </a:r>
            <a:endParaRPr i="1" sz="1500">
              <a:solidFill>
                <a:schemeClr val="dk1"/>
              </a:solidFill>
            </a:endParaRPr>
          </a:p>
        </p:txBody>
      </p:sp>
      <p:sp>
        <p:nvSpPr>
          <p:cNvPr id="392" name="Google Shape;392;g38e1a525c92_0_1132"/>
          <p:cNvSpPr/>
          <p:nvPr/>
        </p:nvSpPr>
        <p:spPr>
          <a:xfrm>
            <a:off x="8688375" y="3037791"/>
            <a:ext cx="2421900" cy="54210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dk1"/>
                </a:solidFill>
              </a:rPr>
              <a:t>Composition</a:t>
            </a:r>
            <a:endParaRPr i="1" sz="1500">
              <a:solidFill>
                <a:schemeClr val="dk1"/>
              </a:solidFill>
            </a:endParaRPr>
          </a:p>
        </p:txBody>
      </p:sp>
      <p:sp>
        <p:nvSpPr>
          <p:cNvPr id="393" name="Google Shape;393;g38e1a525c92_0_1132"/>
          <p:cNvSpPr/>
          <p:nvPr/>
        </p:nvSpPr>
        <p:spPr>
          <a:xfrm>
            <a:off x="4982625" y="3060600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C78D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dk1"/>
                </a:solidFill>
              </a:rPr>
              <a:t>Composite Resource</a:t>
            </a:r>
            <a:endParaRPr i="1" sz="1500">
              <a:solidFill>
                <a:schemeClr val="dk1"/>
              </a:solidFill>
            </a:endParaRPr>
          </a:p>
        </p:txBody>
      </p:sp>
      <p:sp>
        <p:nvSpPr>
          <p:cNvPr id="394" name="Google Shape;394;g38e1a525c92_0_1132"/>
          <p:cNvSpPr/>
          <p:nvPr/>
        </p:nvSpPr>
        <p:spPr>
          <a:xfrm>
            <a:off x="4982625" y="44474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lt1"/>
                </a:solidFill>
              </a:rPr>
              <a:t>Managed Resource</a:t>
            </a:r>
            <a:endParaRPr i="1" sz="1500">
              <a:solidFill>
                <a:schemeClr val="lt1"/>
              </a:solidFill>
            </a:endParaRPr>
          </a:p>
        </p:txBody>
      </p:sp>
      <p:sp>
        <p:nvSpPr>
          <p:cNvPr id="395" name="Google Shape;395;g38e1a525c92_0_1132"/>
          <p:cNvSpPr/>
          <p:nvPr/>
        </p:nvSpPr>
        <p:spPr>
          <a:xfrm>
            <a:off x="5135025" y="45998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lt1"/>
                </a:solidFill>
              </a:rPr>
              <a:t>Managed Resource</a:t>
            </a:r>
            <a:endParaRPr i="1" sz="1500">
              <a:solidFill>
                <a:schemeClr val="lt1"/>
              </a:solidFill>
            </a:endParaRPr>
          </a:p>
        </p:txBody>
      </p:sp>
      <p:sp>
        <p:nvSpPr>
          <p:cNvPr id="396" name="Google Shape;396;g38e1a525c92_0_1132"/>
          <p:cNvSpPr/>
          <p:nvPr/>
        </p:nvSpPr>
        <p:spPr>
          <a:xfrm>
            <a:off x="5287425" y="47522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lt1"/>
                </a:solidFill>
              </a:rPr>
              <a:t>Managed Resource</a:t>
            </a:r>
            <a:endParaRPr i="1" sz="1500">
              <a:solidFill>
                <a:schemeClr val="lt1"/>
              </a:solidFill>
            </a:endParaRPr>
          </a:p>
        </p:txBody>
      </p:sp>
      <p:cxnSp>
        <p:nvCxnSpPr>
          <p:cNvPr id="397" name="Google Shape;397;g38e1a525c92_0_1132"/>
          <p:cNvCxnSpPr>
            <a:stCxn id="393" idx="2"/>
            <a:endCxn id="394" idx="0"/>
          </p:cNvCxnSpPr>
          <p:nvPr/>
        </p:nvCxnSpPr>
        <p:spPr>
          <a:xfrm flipH="1" rot="-5400000">
            <a:off x="5677725" y="4002000"/>
            <a:ext cx="890400" cy="600"/>
          </a:xfrm>
          <a:prstGeom prst="curvedConnector3">
            <a:avLst>
              <a:gd fmla="val 49997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98" name="Google Shape;398;g38e1a525c92_0_1132"/>
          <p:cNvCxnSpPr>
            <a:stCxn id="391" idx="3"/>
            <a:endCxn id="390" idx="1"/>
          </p:cNvCxnSpPr>
          <p:nvPr/>
        </p:nvCxnSpPr>
        <p:spPr>
          <a:xfrm flipH="1" rot="10800000">
            <a:off x="3503625" y="1921950"/>
            <a:ext cx="1479300" cy="13869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99" name="Google Shape;399;g38e1a525c92_0_1132"/>
          <p:cNvCxnSpPr>
            <a:stCxn id="391" idx="3"/>
            <a:endCxn id="393" idx="1"/>
          </p:cNvCxnSpPr>
          <p:nvPr/>
        </p:nvCxnSpPr>
        <p:spPr>
          <a:xfrm>
            <a:off x="3503625" y="3308850"/>
            <a:ext cx="1479000" cy="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00" name="Google Shape;400;g38e1a525c92_0_1132"/>
          <p:cNvCxnSpPr>
            <a:stCxn id="392" idx="1"/>
            <a:endCxn id="393" idx="3"/>
          </p:cNvCxnSpPr>
          <p:nvPr/>
        </p:nvCxnSpPr>
        <p:spPr>
          <a:xfrm flipH="1">
            <a:off x="7262775" y="3308841"/>
            <a:ext cx="1425600" cy="600"/>
          </a:xfrm>
          <a:prstGeom prst="curvedConnector3">
            <a:avLst>
              <a:gd fmla="val 50005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01" name="Google Shape;401;g38e1a525c92_0_1132"/>
          <p:cNvSpPr/>
          <p:nvPr/>
        </p:nvSpPr>
        <p:spPr>
          <a:xfrm>
            <a:off x="1081725" y="36534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Define o Schema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402" name="Google Shape;402;g38e1a525c92_0_1132"/>
          <p:cNvSpPr/>
          <p:nvPr/>
        </p:nvSpPr>
        <p:spPr>
          <a:xfrm>
            <a:off x="8688375" y="35799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Implementa a API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403" name="Google Shape;403;g38e1a525c92_0_1132"/>
          <p:cNvSpPr/>
          <p:nvPr/>
        </p:nvSpPr>
        <p:spPr>
          <a:xfrm>
            <a:off x="5683915" y="3859775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Instância da API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404" name="Google Shape;404;g38e1a525c92_0_1132"/>
          <p:cNvSpPr/>
          <p:nvPr/>
        </p:nvSpPr>
        <p:spPr>
          <a:xfrm>
            <a:off x="4936625" y="5248700"/>
            <a:ext cx="26307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Representação do Recurso</a:t>
            </a:r>
            <a:endParaRPr sz="1500">
              <a:solidFill>
                <a:schemeClr val="dk1"/>
              </a:solidFill>
            </a:endParaRPr>
          </a:p>
        </p:txBody>
      </p:sp>
      <p:cxnSp>
        <p:nvCxnSpPr>
          <p:cNvPr id="405" name="Google Shape;405;g38e1a525c92_0_1132"/>
          <p:cNvCxnSpPr>
            <a:stCxn id="390" idx="2"/>
            <a:endCxn id="393" idx="0"/>
          </p:cNvCxnSpPr>
          <p:nvPr/>
        </p:nvCxnSpPr>
        <p:spPr>
          <a:xfrm flipH="1" rot="-5400000">
            <a:off x="5678025" y="2615150"/>
            <a:ext cx="890400" cy="600"/>
          </a:xfrm>
          <a:prstGeom prst="curvedConnector3">
            <a:avLst>
              <a:gd fmla="val 49997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descr="Ícone&#10;&#10;O conteúdo gerado por IA pode estar incorreto." id="406" name="Google Shape;406;g38e1a525c92_0_1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9516" y="5686059"/>
            <a:ext cx="360075" cy="36007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g38e1a525c92_0_1132"/>
          <p:cNvSpPr/>
          <p:nvPr/>
        </p:nvSpPr>
        <p:spPr>
          <a:xfrm>
            <a:off x="4057425" y="5723575"/>
            <a:ext cx="14790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cluster-scoped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descr="Ícone&#10;&#10;O conteúdo gerado por IA pode estar incorreto." id="408" name="Google Shape;408;g38e1a525c92_0_11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33572" y="5906793"/>
            <a:ext cx="384772" cy="384772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38e1a525c92_0_1132"/>
          <p:cNvSpPr/>
          <p:nvPr/>
        </p:nvSpPr>
        <p:spPr>
          <a:xfrm>
            <a:off x="5944227" y="5961132"/>
            <a:ext cx="5142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v1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8e1a525c92_0_1202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g38e1a525c92_0_1202"/>
          <p:cNvSpPr/>
          <p:nvPr/>
        </p:nvSpPr>
        <p:spPr>
          <a:xfrm>
            <a:off x="1081725" y="2144300"/>
            <a:ext cx="2421900" cy="689100"/>
          </a:xfrm>
          <a:prstGeom prst="roundRect">
            <a:avLst>
              <a:gd fmla="val 16667" name="adj"/>
            </a:avLst>
          </a:prstGeom>
          <a:solidFill>
            <a:srgbClr val="F4807B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dk1"/>
                </a:solidFill>
              </a:rPr>
              <a:t>Composite Resource Definition (XRD)</a:t>
            </a:r>
            <a:endParaRPr i="1" sz="1500">
              <a:solidFill>
                <a:schemeClr val="dk1"/>
              </a:solidFill>
            </a:endParaRPr>
          </a:p>
        </p:txBody>
      </p:sp>
      <p:sp>
        <p:nvSpPr>
          <p:cNvPr id="416" name="Google Shape;416;g38e1a525c92_0_1202"/>
          <p:cNvSpPr/>
          <p:nvPr/>
        </p:nvSpPr>
        <p:spPr>
          <a:xfrm>
            <a:off x="8688375" y="2217791"/>
            <a:ext cx="2421900" cy="54210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dk1"/>
                </a:solidFill>
              </a:rPr>
              <a:t>Composition</a:t>
            </a:r>
            <a:endParaRPr i="1" sz="1500">
              <a:solidFill>
                <a:schemeClr val="dk1"/>
              </a:solidFill>
            </a:endParaRPr>
          </a:p>
        </p:txBody>
      </p:sp>
      <p:sp>
        <p:nvSpPr>
          <p:cNvPr id="417" name="Google Shape;417;g38e1a525c92_0_1202"/>
          <p:cNvSpPr/>
          <p:nvPr/>
        </p:nvSpPr>
        <p:spPr>
          <a:xfrm>
            <a:off x="4982625" y="2240600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C78D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dk1"/>
                </a:solidFill>
              </a:rPr>
              <a:t>Composite Resource</a:t>
            </a:r>
            <a:endParaRPr i="1" sz="1500">
              <a:solidFill>
                <a:schemeClr val="dk1"/>
              </a:solidFill>
            </a:endParaRPr>
          </a:p>
        </p:txBody>
      </p:sp>
      <p:sp>
        <p:nvSpPr>
          <p:cNvPr id="418" name="Google Shape;418;g38e1a525c92_0_1202"/>
          <p:cNvSpPr/>
          <p:nvPr/>
        </p:nvSpPr>
        <p:spPr>
          <a:xfrm>
            <a:off x="4982625" y="36274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lt1"/>
                </a:solidFill>
              </a:rPr>
              <a:t>Managed Resource</a:t>
            </a:r>
            <a:endParaRPr i="1" sz="1500">
              <a:solidFill>
                <a:schemeClr val="lt1"/>
              </a:solidFill>
            </a:endParaRPr>
          </a:p>
        </p:txBody>
      </p:sp>
      <p:sp>
        <p:nvSpPr>
          <p:cNvPr id="419" name="Google Shape;419;g38e1a525c92_0_1202"/>
          <p:cNvSpPr/>
          <p:nvPr/>
        </p:nvSpPr>
        <p:spPr>
          <a:xfrm>
            <a:off x="5135025" y="37798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lt1"/>
                </a:solidFill>
              </a:rPr>
              <a:t>Managed Resource</a:t>
            </a:r>
            <a:endParaRPr i="1" sz="1500">
              <a:solidFill>
                <a:schemeClr val="lt1"/>
              </a:solidFill>
            </a:endParaRPr>
          </a:p>
        </p:txBody>
      </p:sp>
      <p:sp>
        <p:nvSpPr>
          <p:cNvPr id="420" name="Google Shape;420;g38e1a525c92_0_1202"/>
          <p:cNvSpPr/>
          <p:nvPr/>
        </p:nvSpPr>
        <p:spPr>
          <a:xfrm>
            <a:off x="5287425" y="39322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lt1"/>
                </a:solidFill>
              </a:rPr>
              <a:t>Managed Resource</a:t>
            </a:r>
            <a:endParaRPr i="1" sz="1500">
              <a:solidFill>
                <a:schemeClr val="lt1"/>
              </a:solidFill>
            </a:endParaRPr>
          </a:p>
        </p:txBody>
      </p:sp>
      <p:cxnSp>
        <p:nvCxnSpPr>
          <p:cNvPr id="421" name="Google Shape;421;g38e1a525c92_0_1202"/>
          <p:cNvCxnSpPr>
            <a:stCxn id="417" idx="2"/>
            <a:endCxn id="418" idx="0"/>
          </p:cNvCxnSpPr>
          <p:nvPr/>
        </p:nvCxnSpPr>
        <p:spPr>
          <a:xfrm flipH="1" rot="-5400000">
            <a:off x="5677725" y="3182000"/>
            <a:ext cx="890400" cy="600"/>
          </a:xfrm>
          <a:prstGeom prst="curvedConnector3">
            <a:avLst>
              <a:gd fmla="val 49997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22" name="Google Shape;422;g38e1a525c92_0_1202"/>
          <p:cNvCxnSpPr>
            <a:stCxn id="415" idx="3"/>
            <a:endCxn id="417" idx="1"/>
          </p:cNvCxnSpPr>
          <p:nvPr/>
        </p:nvCxnSpPr>
        <p:spPr>
          <a:xfrm>
            <a:off x="3503625" y="2488850"/>
            <a:ext cx="1479000" cy="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23" name="Google Shape;423;g38e1a525c92_0_1202"/>
          <p:cNvCxnSpPr>
            <a:stCxn id="416" idx="1"/>
            <a:endCxn id="417" idx="3"/>
          </p:cNvCxnSpPr>
          <p:nvPr/>
        </p:nvCxnSpPr>
        <p:spPr>
          <a:xfrm flipH="1">
            <a:off x="7262775" y="2488841"/>
            <a:ext cx="1425600" cy="600"/>
          </a:xfrm>
          <a:prstGeom prst="curvedConnector3">
            <a:avLst>
              <a:gd fmla="val 50005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24" name="Google Shape;424;g38e1a525c92_0_1202"/>
          <p:cNvSpPr/>
          <p:nvPr/>
        </p:nvSpPr>
        <p:spPr>
          <a:xfrm>
            <a:off x="1081725" y="28334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Define o Schema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425" name="Google Shape;425;g38e1a525c92_0_1202"/>
          <p:cNvSpPr/>
          <p:nvPr/>
        </p:nvSpPr>
        <p:spPr>
          <a:xfrm>
            <a:off x="8688375" y="27599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Implementa a API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426" name="Google Shape;426;g38e1a525c92_0_1202"/>
          <p:cNvSpPr/>
          <p:nvPr/>
        </p:nvSpPr>
        <p:spPr>
          <a:xfrm>
            <a:off x="5683915" y="3039775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Instância da API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427" name="Google Shape;427;g38e1a525c92_0_1202"/>
          <p:cNvSpPr/>
          <p:nvPr/>
        </p:nvSpPr>
        <p:spPr>
          <a:xfrm>
            <a:off x="4936625" y="4428700"/>
            <a:ext cx="26307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Representação do Recurso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428" name="Google Shape;428;g38e1a525c92_0_1202"/>
          <p:cNvSpPr/>
          <p:nvPr/>
        </p:nvSpPr>
        <p:spPr>
          <a:xfrm>
            <a:off x="3789525" y="1989125"/>
            <a:ext cx="4636500" cy="2806500"/>
          </a:xfrm>
          <a:prstGeom prst="roundRect">
            <a:avLst>
              <a:gd fmla="val 10272" name="adj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g38e1a525c92_0_1202"/>
          <p:cNvSpPr/>
          <p:nvPr/>
        </p:nvSpPr>
        <p:spPr>
          <a:xfrm>
            <a:off x="4204925" y="4866050"/>
            <a:ext cx="20835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namespaced by default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30" name="Google Shape;430;g38e1a525c92_0_1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6075" y="4826351"/>
            <a:ext cx="360075" cy="351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431" name="Google Shape;431;g38e1a525c92_0_12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3572" y="5906793"/>
            <a:ext cx="384772" cy="384772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g38e1a525c92_0_1202"/>
          <p:cNvSpPr/>
          <p:nvPr/>
        </p:nvSpPr>
        <p:spPr>
          <a:xfrm>
            <a:off x="5944227" y="5961132"/>
            <a:ext cx="5142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v2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33" name="Google Shape;433;g38e1a525c92_0_1202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XR e Claim - v1 vs v2 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g38e1a525c92_0_1366" title="Captura de Tela 2025-10-12 às 18.56.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9075" y="4604450"/>
            <a:ext cx="2101500" cy="1942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C1F9E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9" name="Google Shape;439;g38e1a525c92_0_1366" title="Captura de Tela 2025-10-12 às 18.56.1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7775" y="162700"/>
            <a:ext cx="2091300" cy="19014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0" name="Google Shape;440;g38e1a525c92_0_1366" title="Captura de Tela 2025-10-12 às 18.56.2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3575" y="2457750"/>
            <a:ext cx="2091300" cy="1942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CD08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1" name="Google Shape;441;g38e1a525c92_0_1366" title="Captura de Tela 2025-10-12 às 18.56.38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375" y="3973100"/>
            <a:ext cx="2072700" cy="19011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2" name="Google Shape;442;g38e1a525c92_0_1366" title="Captura de Tela 2025-10-12 às 18.56.49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68900" y="148300"/>
            <a:ext cx="2091300" cy="19158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CD08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3" name="Google Shape;443;g38e1a525c92_0_1366" title="Captura de Tela 2025-10-12 às 18.57.12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59475" y="2358686"/>
            <a:ext cx="2101500" cy="19512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C1F9E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4" name="Google Shape;444;g38e1a525c92_0_1366" title="Captura de Tela 2025-10-12 às 18.58.15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74338" y="4793900"/>
            <a:ext cx="2091300" cy="19068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CD08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5" name="Google Shape;445;g38e1a525c92_0_1366"/>
          <p:cNvSpPr/>
          <p:nvPr/>
        </p:nvSpPr>
        <p:spPr>
          <a:xfrm>
            <a:off x="406325" y="298659"/>
            <a:ext cx="6196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2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lang="pt-BR" sz="72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</a:t>
            </a:r>
            <a:r>
              <a:rPr b="1" lang="pt-BR" sz="7200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lane</a:t>
            </a:r>
            <a:r>
              <a:rPr b="1" lang="pt-BR" sz="72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 Pro</a:t>
            </a:r>
            <a:r>
              <a:rPr b="1" lang="pt-BR" sz="72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vid</a:t>
            </a:r>
            <a:r>
              <a:rPr b="1" lang="pt-BR" sz="7200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ers</a:t>
            </a:r>
            <a:endParaRPr b="1" sz="7200" cap="none">
              <a:solidFill>
                <a:srgbClr val="31D2B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6" name="Google Shape;446;g38e1a525c92_0_1366"/>
          <p:cNvSpPr txBox="1"/>
          <p:nvPr/>
        </p:nvSpPr>
        <p:spPr>
          <a:xfrm>
            <a:off x="487950" y="2721080"/>
            <a:ext cx="4484100" cy="6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3200">
                <a:solidFill>
                  <a:schemeClr val="dk1"/>
                </a:solidFill>
              </a:rPr>
              <a:t>Estendendo a solução!</a:t>
            </a:r>
            <a:endParaRPr/>
          </a:p>
        </p:txBody>
      </p:sp>
      <p:pic>
        <p:nvPicPr>
          <p:cNvPr id="447" name="Google Shape;447;g38e1a525c92_0_1366" title="Captura de Tela 2025-10-17 às 21.03.39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59825" y="4309876"/>
            <a:ext cx="2091300" cy="19239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8e1a525c92_0_1588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g38e1a525c92_0_158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 101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4" name="Google Shape;454;g38e1a525c92_0_1588"/>
          <p:cNvSpPr/>
          <p:nvPr/>
        </p:nvSpPr>
        <p:spPr>
          <a:xfrm>
            <a:off x="4536675" y="1205975"/>
            <a:ext cx="3021300" cy="47910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g38e1a525c92_0_1588"/>
          <p:cNvSpPr/>
          <p:nvPr/>
        </p:nvSpPr>
        <p:spPr>
          <a:xfrm>
            <a:off x="5026875" y="1054495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FCD3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Source of Truth Flow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6" name="Google Shape;456;g38e1a525c92_0_1588"/>
          <p:cNvSpPr/>
          <p:nvPr/>
        </p:nvSpPr>
        <p:spPr>
          <a:xfrm>
            <a:off x="1144700" y="1580275"/>
            <a:ext cx="9957900" cy="26133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g38e1a525c92_0_1588"/>
          <p:cNvSpPr/>
          <p:nvPr/>
        </p:nvSpPr>
        <p:spPr>
          <a:xfrm>
            <a:off x="4766700" y="1749763"/>
            <a:ext cx="2573100" cy="7902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600"/>
              <a:t>Managed Resource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g38e1a525c92_0_1588"/>
          <p:cNvSpPr/>
          <p:nvPr/>
        </p:nvSpPr>
        <p:spPr>
          <a:xfrm>
            <a:off x="4766700" y="3207513"/>
            <a:ext cx="2573100" cy="7902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600"/>
              <a:t>Provider Controller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g38e1a525c92_0_1588"/>
          <p:cNvSpPr/>
          <p:nvPr/>
        </p:nvSpPr>
        <p:spPr>
          <a:xfrm>
            <a:off x="4754850" y="4665263"/>
            <a:ext cx="2573100" cy="7902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600"/>
              <a:t>Cloud Provider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Ícone&#10;&#10;O conteúdo gerado por IA pode estar incorreto." id="460" name="Google Shape;460;g38e1a525c92_0_15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5454" y="1682784"/>
            <a:ext cx="360075" cy="360075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g38e1a525c92_0_1588"/>
          <p:cNvSpPr/>
          <p:nvPr/>
        </p:nvSpPr>
        <p:spPr>
          <a:xfrm>
            <a:off x="1329900" y="1724100"/>
            <a:ext cx="21411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  kubernetes cluster</a:t>
            </a:r>
            <a:endParaRPr i="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62" name="Google Shape;462;g38e1a525c92_0_1588"/>
          <p:cNvCxnSpPr>
            <a:stCxn id="457" idx="1"/>
            <a:endCxn id="458" idx="1"/>
          </p:cNvCxnSpPr>
          <p:nvPr/>
        </p:nvCxnSpPr>
        <p:spPr>
          <a:xfrm>
            <a:off x="4766700" y="2144863"/>
            <a:ext cx="600" cy="1457700"/>
          </a:xfrm>
          <a:prstGeom prst="curvedConnector3">
            <a:avLst>
              <a:gd fmla="val -161325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63" name="Google Shape;463;g38e1a525c92_0_1588"/>
          <p:cNvCxnSpPr>
            <a:stCxn id="457" idx="3"/>
            <a:endCxn id="458" idx="3"/>
          </p:cNvCxnSpPr>
          <p:nvPr/>
        </p:nvCxnSpPr>
        <p:spPr>
          <a:xfrm>
            <a:off x="7339800" y="2144863"/>
            <a:ext cx="600" cy="1457700"/>
          </a:xfrm>
          <a:prstGeom prst="curvedConnector3">
            <a:avLst>
              <a:gd fmla="val 178016667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464" name="Google Shape;464;g38e1a525c92_0_1588"/>
          <p:cNvCxnSpPr/>
          <p:nvPr/>
        </p:nvCxnSpPr>
        <p:spPr>
          <a:xfrm>
            <a:off x="4766700" y="3602563"/>
            <a:ext cx="600" cy="1457700"/>
          </a:xfrm>
          <a:prstGeom prst="curvedConnector3">
            <a:avLst>
              <a:gd fmla="val -161325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65" name="Google Shape;465;g38e1a525c92_0_1588"/>
          <p:cNvCxnSpPr>
            <a:stCxn id="458" idx="3"/>
            <a:endCxn id="459" idx="3"/>
          </p:cNvCxnSpPr>
          <p:nvPr/>
        </p:nvCxnSpPr>
        <p:spPr>
          <a:xfrm flipH="1">
            <a:off x="7327800" y="3602613"/>
            <a:ext cx="12000" cy="1457700"/>
          </a:xfrm>
          <a:prstGeom prst="curvedConnector3">
            <a:avLst>
              <a:gd fmla="val -9238333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466" name="Google Shape;466;g38e1a525c92_0_1588"/>
          <p:cNvSpPr txBox="1"/>
          <p:nvPr/>
        </p:nvSpPr>
        <p:spPr>
          <a:xfrm>
            <a:off x="8407900" y="2689075"/>
            <a:ext cx="146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status.AtProvider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7" name="Google Shape;467;g38e1a525c92_0_1588"/>
          <p:cNvSpPr txBox="1"/>
          <p:nvPr/>
        </p:nvSpPr>
        <p:spPr>
          <a:xfrm>
            <a:off x="2329950" y="2689075"/>
            <a:ext cx="146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spec.forProvider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8" name="Google Shape;468;g38e1a525c92_0_1588"/>
          <p:cNvSpPr txBox="1"/>
          <p:nvPr/>
        </p:nvSpPr>
        <p:spPr>
          <a:xfrm>
            <a:off x="3059300" y="4193575"/>
            <a:ext cx="68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Aplica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9" name="Google Shape;469;g38e1a525c92_0_1588"/>
          <p:cNvSpPr txBox="1"/>
          <p:nvPr/>
        </p:nvSpPr>
        <p:spPr>
          <a:xfrm>
            <a:off x="8489400" y="4193575"/>
            <a:ext cx="117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Envia Status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8e2df2ff7c_2_1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g38e2df2ff7c_2_1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 101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76" name="Google Shape;476;g38e2df2ff7c_2_19" title="Captura de Tela 2025-10-18 às 01.38.0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4325" y="1180475"/>
            <a:ext cx="5924550" cy="19431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7" name="Google Shape;477;g38e2df2ff7c_2_19"/>
          <p:cNvGraphicFramePr/>
          <p:nvPr/>
        </p:nvGraphicFramePr>
        <p:xfrm>
          <a:off x="5890836" y="266037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{7651CB34-D5E7-4474-9878-17E535CDF1BB}</a:tableStyleId>
              </a:tblPr>
              <a:tblGrid>
                <a:gridCol w="2629350"/>
                <a:gridCol w="2645575"/>
              </a:tblGrid>
              <a:tr h="4632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Parâmetro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Default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7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--max-reconcile-rate </a:t>
                      </a:r>
                      <a:endParaRPr b="1"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1F9E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 (</a:t>
                      </a:r>
                      <a:r>
                        <a:rPr i="1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reconcile</a:t>
                      </a: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/s)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1F9E2"/>
                    </a:solidFill>
                  </a:tcPr>
                </a:tc>
              </a:tr>
              <a:tr h="350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--poll-interval </a:t>
                      </a:r>
                      <a:endParaRPr b="1"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1m (</a:t>
                      </a:r>
                      <a:r>
                        <a:rPr i="1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resource polling</a:t>
                      </a: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)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--sync-period</a:t>
                      </a: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1F9E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1h (</a:t>
                      </a:r>
                      <a:r>
                        <a:rPr i="1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full sync</a:t>
                      </a: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)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1F9E2"/>
                    </a:solidFill>
                  </a:tcPr>
                </a:tc>
              </a:tr>
            </a:tbl>
          </a:graphicData>
        </a:graphic>
      </p:graphicFrame>
      <p:sp>
        <p:nvSpPr>
          <p:cNvPr id="478" name="Google Shape;478;g38e2df2ff7c_2_19"/>
          <p:cNvSpPr/>
          <p:nvPr/>
        </p:nvSpPr>
        <p:spPr>
          <a:xfrm>
            <a:off x="5890825" y="2660375"/>
            <a:ext cx="5221800" cy="1534200"/>
          </a:xfrm>
          <a:prstGeom prst="roundRect">
            <a:avLst>
              <a:gd fmla="val 10272" name="adj"/>
            </a:avLst>
          </a:prstGeom>
          <a:noFill/>
          <a:ln cap="flat" cmpd="sng" w="19050">
            <a:solidFill>
              <a:srgbClr val="31D2B8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9" name="Google Shape;479;g38e2df2ff7c_2_19"/>
          <p:cNvCxnSpPr>
            <a:stCxn id="478" idx="2"/>
            <a:endCxn id="478" idx="0"/>
          </p:cNvCxnSpPr>
          <p:nvPr/>
        </p:nvCxnSpPr>
        <p:spPr>
          <a:xfrm rot="10800000">
            <a:off x="8501725" y="2660375"/>
            <a:ext cx="0" cy="1534200"/>
          </a:xfrm>
          <a:prstGeom prst="straightConnector1">
            <a:avLst/>
          </a:prstGeom>
          <a:noFill/>
          <a:ln cap="flat" cmpd="sng" w="19050">
            <a:solidFill>
              <a:srgbClr val="31D2B8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80" name="Google Shape;480;g38e2df2ff7c_2_19" title="Captura de Tela 2025-10-18 às 01.40.0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4325" y="3295638"/>
            <a:ext cx="4000500" cy="269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"/>
          <p:cNvSpPr/>
          <p:nvPr/>
        </p:nvSpPr>
        <p:spPr>
          <a:xfrm>
            <a:off x="258687" y="127670"/>
            <a:ext cx="1160187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pt-BR" sz="4400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Dudu</a:t>
            </a:r>
            <a:endParaRPr/>
          </a:p>
        </p:txBody>
      </p:sp>
      <p:sp>
        <p:nvSpPr>
          <p:cNvPr id="86" name="Google Shape;86;p2"/>
          <p:cNvSpPr txBox="1"/>
          <p:nvPr/>
        </p:nvSpPr>
        <p:spPr>
          <a:xfrm>
            <a:off x="364398" y="2736683"/>
            <a:ext cx="396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Principal Engineer @ CI&amp;T</a:t>
            </a:r>
            <a:endParaRPr/>
          </a:p>
        </p:txBody>
      </p:sp>
      <p:sp>
        <p:nvSpPr>
          <p:cNvPr id="87" name="Google Shape;87;p2"/>
          <p:cNvSpPr txBox="1"/>
          <p:nvPr/>
        </p:nvSpPr>
        <p:spPr>
          <a:xfrm>
            <a:off x="364400" y="3162650"/>
            <a:ext cx="5135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Containers &amp;&amp; \</a:t>
            </a:r>
            <a:b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Platform Engineering Specialist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8" name="Google Shape;88;p2"/>
          <p:cNvSpPr txBox="1"/>
          <p:nvPr/>
        </p:nvSpPr>
        <p:spPr>
          <a:xfrm>
            <a:off x="364398" y="3942034"/>
            <a:ext cx="32052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Golden Kubestronaut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Kubestronaut &amp; Golden - Linux Foundation - Education" id="89" name="Google Shape;8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02403" y="5717584"/>
            <a:ext cx="1338495" cy="803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tádio de futebol com pessoas assistindo&#10;&#10;O conteúdo gerado por IA pode estar incorreto." id="90" name="Google Shape;9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98369" y="3105984"/>
            <a:ext cx="4958210" cy="33041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m fazendo manobra com skate&#10;&#10;O conteúdo gerado por IA pode estar incorreto." id="91" name="Google Shape;9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11286" y="269438"/>
            <a:ext cx="2762147" cy="41458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no interior, teto, edifício, homem&#10;&#10;O conteúdo gerado por IA pode estar incorreto." id="92" name="Google Shape;92;p2"/>
          <p:cNvPicPr preferRelativeResize="0"/>
          <p:nvPr/>
        </p:nvPicPr>
        <p:blipFill rotWithShape="1">
          <a:blip r:embed="rId6">
            <a:alphaModFix/>
          </a:blip>
          <a:srcRect b="25203" l="13415" r="0" t="19203"/>
          <a:stretch/>
        </p:blipFill>
        <p:spPr>
          <a:xfrm>
            <a:off x="8808199" y="1114386"/>
            <a:ext cx="2945029" cy="33616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m na frente de um palco segurando um microfone&#10;&#10;O conteúdo gerado por IA pode estar incorreto." id="93" name="Google Shape;93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33513" y="2495325"/>
            <a:ext cx="2524966" cy="3366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8e1a525c92_0_1526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g38e1a525c92_0_1526"/>
          <p:cNvSpPr/>
          <p:nvPr/>
        </p:nvSpPr>
        <p:spPr>
          <a:xfrm>
            <a:off x="995550" y="1500450"/>
            <a:ext cx="6767700" cy="38571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g38e1a525c92_0_1526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</a:t>
            </a: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Pods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8" name="Google Shape;488;g38e1a525c92_0_1526"/>
          <p:cNvSpPr/>
          <p:nvPr/>
        </p:nvSpPr>
        <p:spPr>
          <a:xfrm>
            <a:off x="1416700" y="1939625"/>
            <a:ext cx="4083000" cy="18840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g38e1a525c92_0_1526"/>
          <p:cNvSpPr/>
          <p:nvPr/>
        </p:nvSpPr>
        <p:spPr>
          <a:xfrm>
            <a:off x="1569100" y="2066100"/>
            <a:ext cx="22407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crossplane-system</a:t>
            </a:r>
            <a:endParaRPr i="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0" name="Google Shape;490;g38e1a525c92_0_1526"/>
          <p:cNvSpPr/>
          <p:nvPr/>
        </p:nvSpPr>
        <p:spPr>
          <a:xfrm>
            <a:off x="1665225" y="2580300"/>
            <a:ext cx="23202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500">
                <a:latin typeface="Poppins"/>
                <a:ea typeface="Poppins"/>
                <a:cs typeface="Poppins"/>
                <a:sym typeface="Poppins"/>
              </a:rPr>
              <a:t>Package Manager</a:t>
            </a:r>
            <a:endParaRPr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1" name="Google Shape;491;g38e1a525c92_0_1526"/>
          <p:cNvSpPr/>
          <p:nvPr/>
        </p:nvSpPr>
        <p:spPr>
          <a:xfrm>
            <a:off x="5905663" y="3517325"/>
            <a:ext cx="1454100" cy="15459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g38e1a525c92_0_1526"/>
          <p:cNvSpPr/>
          <p:nvPr/>
        </p:nvSpPr>
        <p:spPr>
          <a:xfrm>
            <a:off x="5983529" y="3559275"/>
            <a:ext cx="16302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>
                <a:latin typeface="Poppins"/>
                <a:ea typeface="Poppins"/>
                <a:cs typeface="Poppins"/>
                <a:sym typeface="Poppins"/>
              </a:rPr>
              <a:t>API Server</a:t>
            </a:r>
            <a:endParaRPr i="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3" name="Google Shape;493;g38e1a525c92_0_1526"/>
          <p:cNvSpPr/>
          <p:nvPr/>
        </p:nvSpPr>
        <p:spPr>
          <a:xfrm>
            <a:off x="6296112" y="3987215"/>
            <a:ext cx="637800" cy="865150"/>
          </a:xfrm>
          <a:prstGeom prst="flowChartMagneticDisk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94" name="Google Shape;494;g38e1a525c92_0_15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5230" y="3983581"/>
            <a:ext cx="279558" cy="2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g38e1a525c92_0_15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4304" y="3559263"/>
            <a:ext cx="311200" cy="30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g38e1a525c92_0_15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5226" y="2580291"/>
            <a:ext cx="311200" cy="30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38e1a525c92_0_15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69100" y="2066096"/>
            <a:ext cx="311202" cy="30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g38e1a525c92_0_15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64988" y="4292715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38e1a525c92_0_15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61563" y="4292715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38e1a525c92_0_15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61563" y="4551103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g38e1a525c92_0_15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64988" y="4551103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502" name="Google Shape;502;g38e1a525c92_0_15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06754" y="1510584"/>
            <a:ext cx="360075" cy="360075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g38e1a525c92_0_1526"/>
          <p:cNvSpPr/>
          <p:nvPr/>
        </p:nvSpPr>
        <p:spPr>
          <a:xfrm>
            <a:off x="1431200" y="1551900"/>
            <a:ext cx="21411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  kubernetes cluster</a:t>
            </a:r>
            <a:endParaRPr i="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4" name="Google Shape;504;g38e1a525c92_0_1526"/>
          <p:cNvSpPr/>
          <p:nvPr/>
        </p:nvSpPr>
        <p:spPr>
          <a:xfrm>
            <a:off x="3572300" y="3094500"/>
            <a:ext cx="16950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500">
                <a:latin typeface="Poppins"/>
                <a:ea typeface="Poppins"/>
                <a:cs typeface="Poppins"/>
                <a:sym typeface="Poppins"/>
              </a:rPr>
              <a:t>Provider Pod</a:t>
            </a:r>
            <a:endParaRPr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05" name="Google Shape;505;g38e1a525c92_0_15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2301" y="3094491"/>
            <a:ext cx="311200" cy="303914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g38e1a525c92_0_1526"/>
          <p:cNvSpPr/>
          <p:nvPr/>
        </p:nvSpPr>
        <p:spPr>
          <a:xfrm>
            <a:off x="8258250" y="1500450"/>
            <a:ext cx="2938200" cy="138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g38e1a525c92_0_1526"/>
          <p:cNvSpPr/>
          <p:nvPr/>
        </p:nvSpPr>
        <p:spPr>
          <a:xfrm>
            <a:off x="8656800" y="1538663"/>
            <a:ext cx="21411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External Resources</a:t>
            </a:r>
            <a:endParaRPr i="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8" name="Google Shape;508;g38e1a525c92_0_1526"/>
          <p:cNvSpPr/>
          <p:nvPr/>
        </p:nvSpPr>
        <p:spPr>
          <a:xfrm>
            <a:off x="8567250" y="2066100"/>
            <a:ext cx="2320200" cy="4698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500">
                <a:latin typeface="Poppins"/>
                <a:ea typeface="Poppins"/>
                <a:cs typeface="Poppins"/>
                <a:sym typeface="Poppins"/>
              </a:rPr>
              <a:t>External Resource API</a:t>
            </a:r>
            <a:endParaRPr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09" name="Google Shape;509;g38e1a525c92_0_1526"/>
          <p:cNvCxnSpPr>
            <a:stCxn id="504" idx="2"/>
            <a:endCxn id="493" idx="2"/>
          </p:cNvCxnSpPr>
          <p:nvPr/>
        </p:nvCxnSpPr>
        <p:spPr>
          <a:xfrm flipH="1" rot="-5400000">
            <a:off x="4847150" y="2971050"/>
            <a:ext cx="1021500" cy="18762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510" name="Google Shape;510;g38e1a525c92_0_1526"/>
          <p:cNvCxnSpPr>
            <a:stCxn id="490" idx="2"/>
            <a:endCxn id="505" idx="1"/>
          </p:cNvCxnSpPr>
          <p:nvPr/>
        </p:nvCxnSpPr>
        <p:spPr>
          <a:xfrm flipH="1" rot="-5400000">
            <a:off x="3017775" y="2691750"/>
            <a:ext cx="362100" cy="7470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511" name="Google Shape;511;g38e1a525c92_0_1526"/>
          <p:cNvCxnSpPr>
            <a:stCxn id="504" idx="0"/>
            <a:endCxn id="508" idx="1"/>
          </p:cNvCxnSpPr>
          <p:nvPr/>
        </p:nvCxnSpPr>
        <p:spPr>
          <a:xfrm rot="-5400000">
            <a:off x="6096800" y="624000"/>
            <a:ext cx="793500" cy="41475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512" name="Google Shape;512;g38e1a525c92_0_1526"/>
          <p:cNvCxnSpPr>
            <a:stCxn id="493" idx="4"/>
            <a:endCxn id="508" idx="2"/>
          </p:cNvCxnSpPr>
          <p:nvPr/>
        </p:nvCxnSpPr>
        <p:spPr>
          <a:xfrm flipH="1" rot="10800000">
            <a:off x="6933912" y="2535790"/>
            <a:ext cx="2793300" cy="18840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513" name="Google Shape;513;g38e1a525c92_0_1526"/>
          <p:cNvSpPr txBox="1"/>
          <p:nvPr/>
        </p:nvSpPr>
        <p:spPr>
          <a:xfrm>
            <a:off x="4943275" y="3724500"/>
            <a:ext cx="9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Gerencia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4" name="Google Shape;514;g38e1a525c92_0_1526"/>
          <p:cNvSpPr txBox="1"/>
          <p:nvPr/>
        </p:nvSpPr>
        <p:spPr>
          <a:xfrm>
            <a:off x="6047725" y="2033400"/>
            <a:ext cx="1501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Controller Logic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5" name="Google Shape;515;g38e1a525c92_0_1526"/>
          <p:cNvSpPr txBox="1"/>
          <p:nvPr/>
        </p:nvSpPr>
        <p:spPr>
          <a:xfrm>
            <a:off x="8656800" y="3935425"/>
            <a:ext cx="9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Mapeia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6" name="Google Shape;516;g38e1a525c92_0_1526"/>
          <p:cNvSpPr txBox="1"/>
          <p:nvPr/>
        </p:nvSpPr>
        <p:spPr>
          <a:xfrm>
            <a:off x="2977000" y="2880600"/>
            <a:ext cx="9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Instala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17" name="Google Shape;517;g38e1a525c92_0_1526"/>
          <p:cNvCxnSpPr>
            <a:stCxn id="490" idx="2"/>
            <a:endCxn id="493" idx="2"/>
          </p:cNvCxnSpPr>
          <p:nvPr/>
        </p:nvCxnSpPr>
        <p:spPr>
          <a:xfrm flipH="1" rot="-5400000">
            <a:off x="3792825" y="1916700"/>
            <a:ext cx="1535700" cy="34707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518" name="Google Shape;518;g38e1a525c92_0_1526"/>
          <p:cNvSpPr txBox="1"/>
          <p:nvPr/>
        </p:nvSpPr>
        <p:spPr>
          <a:xfrm>
            <a:off x="3809800" y="4050500"/>
            <a:ext cx="9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Instala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8e2df2ff7c_0_31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g38e2df2ff7c_0_31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Providers - v1 vs v2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Ícone&#10;&#10;O conteúdo gerado por IA pode estar incorreto." id="525" name="Google Shape;525;g38e2df2ff7c_0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3572" y="5906793"/>
            <a:ext cx="384772" cy="384772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g38e2df2ff7c_0_31"/>
          <p:cNvSpPr/>
          <p:nvPr/>
        </p:nvSpPr>
        <p:spPr>
          <a:xfrm>
            <a:off x="5944227" y="5961132"/>
            <a:ext cx="5142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v1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27" name="Google Shape;527;g38e2df2ff7c_0_31"/>
          <p:cNvSpPr/>
          <p:nvPr/>
        </p:nvSpPr>
        <p:spPr>
          <a:xfrm>
            <a:off x="2005575" y="1757125"/>
            <a:ext cx="3021300" cy="34551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g38e2df2ff7c_0_31"/>
          <p:cNvSpPr/>
          <p:nvPr/>
        </p:nvSpPr>
        <p:spPr>
          <a:xfrm>
            <a:off x="2271675" y="2295075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600"/>
              <a:t>Provider AWS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g38e2df2ff7c_0_31"/>
          <p:cNvSpPr/>
          <p:nvPr/>
        </p:nvSpPr>
        <p:spPr>
          <a:xfrm>
            <a:off x="2495775" y="1645773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FCD3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Full Provider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0" name="Google Shape;530;g38e2df2ff7c_0_31"/>
          <p:cNvSpPr/>
          <p:nvPr/>
        </p:nvSpPr>
        <p:spPr>
          <a:xfrm>
            <a:off x="2271675" y="3262925"/>
            <a:ext cx="2489100" cy="649200"/>
          </a:xfrm>
          <a:prstGeom prst="roundRect">
            <a:avLst>
              <a:gd fmla="val 10272" name="adj"/>
            </a:avLst>
          </a:prstGeom>
          <a:solidFill>
            <a:srgbClr val="CC0000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600"/>
              <a:t>MR Definitions</a:t>
            </a:r>
            <a:br>
              <a:rPr lang="pt-BR" sz="1600"/>
            </a:br>
            <a:r>
              <a:rPr lang="pt-BR" sz="1600"/>
              <a:t>(900+)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g38e2df2ff7c_0_31"/>
          <p:cNvSpPr/>
          <p:nvPr/>
        </p:nvSpPr>
        <p:spPr>
          <a:xfrm>
            <a:off x="2271675" y="4399375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g38e2df2ff7c_0_31"/>
          <p:cNvSpPr/>
          <p:nvPr/>
        </p:nvSpPr>
        <p:spPr>
          <a:xfrm>
            <a:off x="2625075" y="4405821"/>
            <a:ext cx="2135700" cy="4806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600">
                <a:latin typeface="Poppins"/>
                <a:ea typeface="Poppins"/>
                <a:cs typeface="Poppins"/>
                <a:sym typeface="Poppins"/>
              </a:rPr>
              <a:t>API Server</a:t>
            </a:r>
            <a:endParaRPr i="0" sz="1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33" name="Google Shape;533;g38e2df2ff7c_0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0063" y="4494171"/>
            <a:ext cx="311200" cy="3039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4" name="Google Shape;534;g38e2df2ff7c_0_31"/>
          <p:cNvCxnSpPr>
            <a:stCxn id="528" idx="2"/>
            <a:endCxn id="530" idx="0"/>
          </p:cNvCxnSpPr>
          <p:nvPr/>
        </p:nvCxnSpPr>
        <p:spPr>
          <a:xfrm>
            <a:off x="3516225" y="2775675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535" name="Google Shape;535;g38e2df2ff7c_0_31"/>
          <p:cNvCxnSpPr>
            <a:stCxn id="530" idx="2"/>
            <a:endCxn id="536" idx="0"/>
          </p:cNvCxnSpPr>
          <p:nvPr/>
        </p:nvCxnSpPr>
        <p:spPr>
          <a:xfrm>
            <a:off x="3516225" y="3912125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537" name="Google Shape;537;g38e2df2ff7c_0_31"/>
          <p:cNvSpPr/>
          <p:nvPr/>
        </p:nvSpPr>
        <p:spPr>
          <a:xfrm>
            <a:off x="7067775" y="1757125"/>
            <a:ext cx="3021300" cy="34551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g38e2df2ff7c_0_31"/>
          <p:cNvSpPr/>
          <p:nvPr/>
        </p:nvSpPr>
        <p:spPr>
          <a:xfrm>
            <a:off x="7333875" y="2295075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600"/>
              <a:t>Provider AWS Family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g38e2df2ff7c_0_31"/>
          <p:cNvSpPr/>
          <p:nvPr/>
        </p:nvSpPr>
        <p:spPr>
          <a:xfrm>
            <a:off x="7557975" y="1645773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 Family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0" name="Google Shape;540;g38e2df2ff7c_0_31"/>
          <p:cNvSpPr/>
          <p:nvPr/>
        </p:nvSpPr>
        <p:spPr>
          <a:xfrm>
            <a:off x="7333875" y="3262925"/>
            <a:ext cx="2489100" cy="649200"/>
          </a:xfrm>
          <a:prstGeom prst="roundRect">
            <a:avLst>
              <a:gd fmla="val 10272" name="adj"/>
            </a:avLst>
          </a:prstGeom>
          <a:solidFill>
            <a:srgbClr val="00FF00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600"/>
              <a:t>Subconjunto de CRDs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g38e2df2ff7c_0_31"/>
          <p:cNvSpPr/>
          <p:nvPr/>
        </p:nvSpPr>
        <p:spPr>
          <a:xfrm>
            <a:off x="7333875" y="4399375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g38e2df2ff7c_0_31"/>
          <p:cNvSpPr/>
          <p:nvPr/>
        </p:nvSpPr>
        <p:spPr>
          <a:xfrm>
            <a:off x="7687275" y="4405821"/>
            <a:ext cx="2135700" cy="4806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600">
                <a:latin typeface="Poppins"/>
                <a:ea typeface="Poppins"/>
                <a:cs typeface="Poppins"/>
                <a:sym typeface="Poppins"/>
              </a:rPr>
              <a:t>API Server</a:t>
            </a:r>
            <a:endParaRPr i="0" sz="1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43" name="Google Shape;543;g38e2df2ff7c_0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2263" y="4492596"/>
            <a:ext cx="311200" cy="3039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4" name="Google Shape;544;g38e2df2ff7c_0_31"/>
          <p:cNvCxnSpPr>
            <a:stCxn id="538" idx="2"/>
            <a:endCxn id="540" idx="0"/>
          </p:cNvCxnSpPr>
          <p:nvPr/>
        </p:nvCxnSpPr>
        <p:spPr>
          <a:xfrm>
            <a:off x="8578425" y="2775675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545" name="Google Shape;545;g38e2df2ff7c_0_31"/>
          <p:cNvCxnSpPr>
            <a:stCxn id="540" idx="2"/>
          </p:cNvCxnSpPr>
          <p:nvPr/>
        </p:nvCxnSpPr>
        <p:spPr>
          <a:xfrm>
            <a:off x="8578425" y="3912125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38e2df2ff7c_0_1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Ícone&#10;&#10;O conteúdo gerado por IA pode estar incorreto." id="551" name="Google Shape;551;g38e2df2ff7c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3572" y="5906793"/>
            <a:ext cx="384772" cy="384772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g38e2df2ff7c_0_1"/>
          <p:cNvSpPr/>
          <p:nvPr/>
        </p:nvSpPr>
        <p:spPr>
          <a:xfrm>
            <a:off x="5944227" y="5961132"/>
            <a:ext cx="5142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v2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descr="Texto, Carta&#10;&#10;O conteúdo gerado por IA pode estar incorreto." id="553" name="Google Shape;553;g38e2df2ff7c_0_1"/>
          <p:cNvPicPr preferRelativeResize="0"/>
          <p:nvPr/>
        </p:nvPicPr>
        <p:blipFill rotWithShape="1">
          <a:blip r:embed="rId4">
            <a:alphaModFix/>
          </a:blip>
          <a:srcRect b="3187" l="2272" r="1850" t="1954"/>
          <a:stretch/>
        </p:blipFill>
        <p:spPr>
          <a:xfrm>
            <a:off x="1331450" y="1376750"/>
            <a:ext cx="6115373" cy="4051399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g38e2df2ff7c_0_1"/>
          <p:cNvSpPr/>
          <p:nvPr/>
        </p:nvSpPr>
        <p:spPr>
          <a:xfrm>
            <a:off x="7865800" y="1203100"/>
            <a:ext cx="3021300" cy="45600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g38e2df2ff7c_0_1"/>
          <p:cNvSpPr/>
          <p:nvPr/>
        </p:nvSpPr>
        <p:spPr>
          <a:xfrm>
            <a:off x="8131900" y="1741050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600"/>
              <a:t>Provider AWS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g38e2df2ff7c_0_1"/>
          <p:cNvSpPr/>
          <p:nvPr/>
        </p:nvSpPr>
        <p:spPr>
          <a:xfrm>
            <a:off x="8356000" y="1091748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FCD3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Activation Policy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7" name="Google Shape;557;g38e2df2ff7c_0_1"/>
          <p:cNvSpPr/>
          <p:nvPr/>
        </p:nvSpPr>
        <p:spPr>
          <a:xfrm>
            <a:off x="8131900" y="2708900"/>
            <a:ext cx="2489100" cy="649200"/>
          </a:xfrm>
          <a:prstGeom prst="roundRect">
            <a:avLst>
              <a:gd fmla="val 10272" name="adj"/>
            </a:avLst>
          </a:prstGeom>
          <a:solidFill>
            <a:srgbClr val="CC0000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600"/>
              <a:t>MR Definitions</a:t>
            </a:r>
            <a:br>
              <a:rPr lang="pt-BR" sz="1600"/>
            </a:br>
            <a:r>
              <a:rPr lang="pt-BR" sz="1600"/>
              <a:t>(900+)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g38e2df2ff7c_0_1"/>
          <p:cNvSpPr/>
          <p:nvPr/>
        </p:nvSpPr>
        <p:spPr>
          <a:xfrm>
            <a:off x="8131900" y="3845349"/>
            <a:ext cx="2489100" cy="480600"/>
          </a:xfrm>
          <a:prstGeom prst="roundRect">
            <a:avLst>
              <a:gd fmla="val 10272" name="adj"/>
            </a:avLst>
          </a:prstGeom>
          <a:solidFill>
            <a:srgbClr val="00FF00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600"/>
              <a:t>50 CRDs Ativados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g38e2df2ff7c_0_1"/>
          <p:cNvSpPr/>
          <p:nvPr/>
        </p:nvSpPr>
        <p:spPr>
          <a:xfrm>
            <a:off x="8131900" y="4813200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g38e2df2ff7c_0_1"/>
          <p:cNvSpPr/>
          <p:nvPr/>
        </p:nvSpPr>
        <p:spPr>
          <a:xfrm>
            <a:off x="8485300" y="4819646"/>
            <a:ext cx="2135700" cy="4806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600">
                <a:latin typeface="Poppins"/>
                <a:ea typeface="Poppins"/>
                <a:cs typeface="Poppins"/>
                <a:sym typeface="Poppins"/>
              </a:rPr>
              <a:t>API Server</a:t>
            </a:r>
            <a:endParaRPr i="0" sz="1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61" name="Google Shape;561;g38e2df2ff7c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95188" y="4901546"/>
            <a:ext cx="311200" cy="3039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2" name="Google Shape;562;g38e2df2ff7c_0_1"/>
          <p:cNvCxnSpPr>
            <a:stCxn id="555" idx="2"/>
            <a:endCxn id="557" idx="0"/>
          </p:cNvCxnSpPr>
          <p:nvPr/>
        </p:nvCxnSpPr>
        <p:spPr>
          <a:xfrm>
            <a:off x="9376450" y="2221650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563" name="Google Shape;563;g38e2df2ff7c_0_1"/>
          <p:cNvCxnSpPr>
            <a:stCxn id="557" idx="2"/>
            <a:endCxn id="558" idx="0"/>
          </p:cNvCxnSpPr>
          <p:nvPr/>
        </p:nvCxnSpPr>
        <p:spPr>
          <a:xfrm>
            <a:off x="9376450" y="3358100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564" name="Google Shape;564;g38e2df2ff7c_0_1"/>
          <p:cNvCxnSpPr>
            <a:stCxn id="558" idx="2"/>
            <a:endCxn id="559" idx="0"/>
          </p:cNvCxnSpPr>
          <p:nvPr/>
        </p:nvCxnSpPr>
        <p:spPr>
          <a:xfrm>
            <a:off x="9376450" y="4325949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565" name="Google Shape;565;g38e2df2ff7c_0_1"/>
          <p:cNvSpPr/>
          <p:nvPr/>
        </p:nvSpPr>
        <p:spPr>
          <a:xfrm>
            <a:off x="1331450" y="1454350"/>
            <a:ext cx="5028900" cy="2304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g38e2df2ff7c_0_1"/>
          <p:cNvSpPr/>
          <p:nvPr/>
        </p:nvSpPr>
        <p:spPr>
          <a:xfrm>
            <a:off x="1381425" y="3758950"/>
            <a:ext cx="5829000" cy="1669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g38e2df2ff7c_0_1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Providers - v1 vs v2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8e1a525c92_0_1391"/>
          <p:cNvSpPr/>
          <p:nvPr/>
        </p:nvSpPr>
        <p:spPr>
          <a:xfrm>
            <a:off x="7138650" y="2458075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g38e1a525c92_0_1391"/>
          <p:cNvSpPr/>
          <p:nvPr/>
        </p:nvSpPr>
        <p:spPr>
          <a:xfrm>
            <a:off x="5488450" y="2088150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4" name="Google Shape;574;g38e1a525c92_0_1391" title="Captura de Tela 2025-10-17 às 21.17.2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1021" y="667273"/>
            <a:ext cx="6950979" cy="6190724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g38e1a525c92_0_1391"/>
          <p:cNvSpPr txBox="1"/>
          <p:nvPr/>
        </p:nvSpPr>
        <p:spPr>
          <a:xfrm>
            <a:off x="430800" y="2766803"/>
            <a:ext cx="5827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3200">
                <a:solidFill>
                  <a:schemeClr val="dk1"/>
                </a:solidFill>
              </a:rPr>
              <a:t>Aplicando no dia a dia!</a:t>
            </a:r>
            <a:endParaRPr/>
          </a:p>
        </p:txBody>
      </p:sp>
      <p:sp>
        <p:nvSpPr>
          <p:cNvPr id="576" name="Google Shape;576;g38e1a525c92_0_1391"/>
          <p:cNvSpPr/>
          <p:nvPr/>
        </p:nvSpPr>
        <p:spPr>
          <a:xfrm>
            <a:off x="372025" y="301534"/>
            <a:ext cx="6196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2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lang="pt-BR" sz="72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</a:t>
            </a:r>
            <a:r>
              <a:rPr b="1" lang="pt-BR" sz="7200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lane</a:t>
            </a:r>
            <a:r>
              <a:rPr b="1" lang="pt-BR" sz="72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 Use </a:t>
            </a:r>
            <a:r>
              <a:rPr b="1" lang="pt-BR" sz="72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Ca</a:t>
            </a:r>
            <a:r>
              <a:rPr b="1" lang="pt-BR" sz="7200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ses</a:t>
            </a:r>
            <a:endParaRPr b="1" sz="7200" cap="none">
              <a:solidFill>
                <a:srgbClr val="31D2B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g38e1a525c92_0_889" title="Captura de Tela 2025-10-17 às 21.24.4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7756" y="667275"/>
            <a:ext cx="7484245" cy="6153875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g38e1a525c92_0_889"/>
          <p:cNvSpPr/>
          <p:nvPr/>
        </p:nvSpPr>
        <p:spPr>
          <a:xfrm>
            <a:off x="362225" y="290100"/>
            <a:ext cx="6821100" cy="24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6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Env</a:t>
            </a:r>
            <a:r>
              <a:rPr b="1" lang="pt-BR" sz="76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iron</a:t>
            </a:r>
            <a:r>
              <a:rPr b="1" lang="pt-BR" sz="7600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ment </a:t>
            </a:r>
            <a:br>
              <a:rPr b="1" lang="pt-BR" sz="76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t-BR" sz="76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Pro</a:t>
            </a:r>
            <a:r>
              <a:rPr b="1" lang="pt-BR" sz="76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mot</a:t>
            </a:r>
            <a:r>
              <a:rPr b="1" lang="pt-BR" sz="7600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ion</a:t>
            </a:r>
            <a:endParaRPr sz="1300"/>
          </a:p>
        </p:txBody>
      </p:sp>
      <p:pic>
        <p:nvPicPr>
          <p:cNvPr descr="Backstage by Spotify - The Ultimate Guide [2023] | Roadie" id="583" name="Google Shape;583;g38e1a525c92_0_8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92513" y="4098363"/>
            <a:ext cx="516124" cy="6287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ssplane Icon Logo PNG Vector (SVG) Free Download" id="584" name="Google Shape;584;g38e1a525c92_0_8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93430" y="5041619"/>
            <a:ext cx="546529" cy="598015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g38e1a525c92_0_889"/>
          <p:cNvSpPr/>
          <p:nvPr/>
        </p:nvSpPr>
        <p:spPr>
          <a:xfrm>
            <a:off x="3023175" y="3948775"/>
            <a:ext cx="1054800" cy="927900"/>
          </a:xfrm>
          <a:prstGeom prst="heptagon">
            <a:avLst>
              <a:gd fmla="val 102572" name="hf"/>
              <a:gd fmla="val 105210" name="vf"/>
            </a:avLst>
          </a:prstGeom>
          <a:noFill/>
          <a:ln cap="flat" cmpd="sng" w="38100">
            <a:solidFill>
              <a:srgbClr val="31D2B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g38e1a525c92_0_889"/>
          <p:cNvSpPr/>
          <p:nvPr/>
        </p:nvSpPr>
        <p:spPr>
          <a:xfrm>
            <a:off x="2139288" y="4876675"/>
            <a:ext cx="1054800" cy="927900"/>
          </a:xfrm>
          <a:prstGeom prst="heptagon">
            <a:avLst>
              <a:gd fmla="val 102572" name="hf"/>
              <a:gd fmla="val 105210" name="vf"/>
            </a:avLst>
          </a:prstGeom>
          <a:noFill/>
          <a:ln cap="flat" cmpd="sng" w="38100">
            <a:solidFill>
              <a:srgbClr val="FFCD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Enabling Allianz Direct's scaling through Platform Engineering | Cloud  Native Architecture" id="587" name="Google Shape;587;g38e1a525c92_0_8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2750" y="4061713"/>
            <a:ext cx="546525" cy="702028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g38e1a525c92_0_889"/>
          <p:cNvSpPr/>
          <p:nvPr/>
        </p:nvSpPr>
        <p:spPr>
          <a:xfrm>
            <a:off x="1338613" y="3948763"/>
            <a:ext cx="1054800" cy="927900"/>
          </a:xfrm>
          <a:prstGeom prst="heptagon">
            <a:avLst>
              <a:gd fmla="val 102572" name="hf"/>
              <a:gd fmla="val 105210" name="vf"/>
            </a:avLst>
          </a:prstGeom>
          <a:noFill/>
          <a:ln cap="flat" cmpd="sng" w="3810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6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36"/>
          <p:cNvSpPr/>
          <p:nvPr/>
        </p:nvSpPr>
        <p:spPr>
          <a:xfrm>
            <a:off x="3774729" y="1270643"/>
            <a:ext cx="3081300" cy="146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ackstage by Spotify - The Ultimate Guide [2023] | Roadie" id="595" name="Google Shape;59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5182" y="1732517"/>
            <a:ext cx="414581" cy="505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goCD ApplicationsSet with Helm. This article is for people who are… | by  Maciej Przygrodzki | Medium" id="596" name="Google Shape;596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7427" y="1625063"/>
            <a:ext cx="639205" cy="6756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ssplane Icon Logo PNG Vector (SVG) Free Download" id="597" name="Google Shape;597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2805" y="1702744"/>
            <a:ext cx="546529" cy="598015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36"/>
          <p:cNvSpPr txBox="1"/>
          <p:nvPr/>
        </p:nvSpPr>
        <p:spPr>
          <a:xfrm>
            <a:off x="3898300" y="3347088"/>
            <a:ext cx="2018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infra-resources</a:t>
            </a:r>
            <a:br>
              <a:rPr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📁checkout</a:t>
            </a:r>
            <a:br>
              <a:rPr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📁 dev                </a:t>
            </a:r>
            <a:br>
              <a:rPr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   📄keyvault.yaml</a:t>
            </a:r>
            <a:br>
              <a:rPr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   📄app01.yaml</a:t>
            </a:r>
            <a:br>
              <a:rPr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        📄storage.yaml</a:t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9" name="Google Shape;599;p36"/>
          <p:cNvSpPr/>
          <p:nvPr/>
        </p:nvSpPr>
        <p:spPr>
          <a:xfrm>
            <a:off x="3774725" y="3347088"/>
            <a:ext cx="2142300" cy="146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le:Microsoft Azure.svg - Wikipedia" id="600" name="Google Shape;600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43939" y="1379859"/>
            <a:ext cx="1074908" cy="10749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1" name="Google Shape;601;p36"/>
          <p:cNvCxnSpPr/>
          <p:nvPr/>
        </p:nvCxnSpPr>
        <p:spPr>
          <a:xfrm>
            <a:off x="6608948" y="1950265"/>
            <a:ext cx="130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02" name="Google Shape;602;p36"/>
          <p:cNvCxnSpPr/>
          <p:nvPr/>
        </p:nvCxnSpPr>
        <p:spPr>
          <a:xfrm>
            <a:off x="5404163" y="1950264"/>
            <a:ext cx="700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professor Icon 1556049" id="603" name="Google Shape;603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91481" y="1671850"/>
            <a:ext cx="596213" cy="659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4" name="Google Shape;604;p36"/>
          <p:cNvCxnSpPr>
            <a:stCxn id="603" idx="3"/>
          </p:cNvCxnSpPr>
          <p:nvPr/>
        </p:nvCxnSpPr>
        <p:spPr>
          <a:xfrm flipH="1" rot="10800000">
            <a:off x="2387694" y="1984350"/>
            <a:ext cx="1629300" cy="17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05" name="Google Shape;605;p36"/>
          <p:cNvCxnSpPr/>
          <p:nvPr/>
        </p:nvCxnSpPr>
        <p:spPr>
          <a:xfrm flipH="1">
            <a:off x="4313798" y="2454769"/>
            <a:ext cx="3000" cy="841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06" name="Google Shape;606;p36"/>
          <p:cNvCxnSpPr/>
          <p:nvPr/>
        </p:nvCxnSpPr>
        <p:spPr>
          <a:xfrm>
            <a:off x="5171199" y="2347514"/>
            <a:ext cx="3600" cy="952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pic>
        <p:nvPicPr>
          <p:cNvPr descr="Ícone&#10;&#10;O conteúdo gerado por IA pode estar incorreto." id="607" name="Google Shape;607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62148" y="1286711"/>
            <a:ext cx="348652" cy="338352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36"/>
          <p:cNvSpPr txBox="1"/>
          <p:nvPr/>
        </p:nvSpPr>
        <p:spPr>
          <a:xfrm>
            <a:off x="5257417" y="2853174"/>
            <a:ext cx="1509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ApplicationSet</a:t>
            </a:r>
            <a:endParaRPr/>
          </a:p>
        </p:txBody>
      </p:sp>
      <p:pic>
        <p:nvPicPr>
          <p:cNvPr descr="Uma imagem contendo Texto&#10;&#10;O conteúdo gerado por IA pode estar incorreto." id="609" name="Google Shape;609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09665" y="3044638"/>
            <a:ext cx="2990850" cy="27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36"/>
          <p:cNvSpPr/>
          <p:nvPr/>
        </p:nvSpPr>
        <p:spPr>
          <a:xfrm>
            <a:off x="4234884" y="3791486"/>
            <a:ext cx="654000" cy="2322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36"/>
          <p:cNvSpPr/>
          <p:nvPr/>
        </p:nvSpPr>
        <p:spPr>
          <a:xfrm>
            <a:off x="7584932" y="4488338"/>
            <a:ext cx="1422600" cy="2067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36"/>
          <p:cNvSpPr/>
          <p:nvPr/>
        </p:nvSpPr>
        <p:spPr>
          <a:xfrm>
            <a:off x="8439607" y="3582175"/>
            <a:ext cx="382800" cy="1863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36"/>
          <p:cNvSpPr/>
          <p:nvPr/>
        </p:nvSpPr>
        <p:spPr>
          <a:xfrm>
            <a:off x="8419012" y="3932283"/>
            <a:ext cx="279600" cy="1965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4" name="Google Shape;614;p36"/>
          <p:cNvCxnSpPr/>
          <p:nvPr/>
        </p:nvCxnSpPr>
        <p:spPr>
          <a:xfrm flipH="1" rot="10800000">
            <a:off x="5806200" y="3515600"/>
            <a:ext cx="1431000" cy="1034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miter lim="800000"/>
            <a:headEnd len="sm" w="sm" type="none"/>
            <a:tailEnd len="med" w="med" type="triangle"/>
          </a:ln>
        </p:spPr>
      </p:cxnSp>
      <p:pic>
        <p:nvPicPr>
          <p:cNvPr descr="Download Free GitHub Logo PNG and SVG Icons" id="615" name="Google Shape;615;p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66072" y="3377593"/>
            <a:ext cx="350880" cy="35088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36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8e1a525c92_0_716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g38e1a525c92_0_716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23" name="Google Shape;623;g38e1a525c92_0_716" title="Captura de Tela 2025-12-30 às 16.27.40.png"/>
          <p:cNvPicPr preferRelativeResize="0"/>
          <p:nvPr/>
        </p:nvPicPr>
        <p:blipFill rotWithShape="1">
          <a:blip r:embed="rId3">
            <a:alphaModFix/>
          </a:blip>
          <a:srcRect b="0" l="1913" r="1913" t="0"/>
          <a:stretch/>
        </p:blipFill>
        <p:spPr>
          <a:xfrm>
            <a:off x="3490287" y="671575"/>
            <a:ext cx="5264676" cy="551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8e1a525c92_0_750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g38e1a525c92_0_750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Texto, Aplicativo, chat ou mensagem de texto&#10;&#10;O conteúdo gerado por IA pode estar incorreto." id="630" name="Google Shape;630;g38e1a525c92_0_7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2902" y="1779013"/>
            <a:ext cx="4219575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8e1a525c92_0_778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g38e1a525c92_0_77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Aplicativo&#10;&#10;O conteúdo gerado por IA pode estar incorreto." id="637" name="Google Shape;637;g38e1a525c92_0_7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5797" y="692774"/>
            <a:ext cx="9003054" cy="5663455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g38e1a525c92_0_778"/>
          <p:cNvSpPr/>
          <p:nvPr/>
        </p:nvSpPr>
        <p:spPr>
          <a:xfrm>
            <a:off x="4838275" y="736025"/>
            <a:ext cx="2576100" cy="18510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g38e1a525c92_0_778"/>
          <p:cNvSpPr/>
          <p:nvPr/>
        </p:nvSpPr>
        <p:spPr>
          <a:xfrm>
            <a:off x="4834575" y="2678825"/>
            <a:ext cx="2576100" cy="2992800"/>
          </a:xfrm>
          <a:prstGeom prst="rect">
            <a:avLst/>
          </a:prstGeom>
          <a:noFill/>
          <a:ln cap="flat" cmpd="sng" w="19050">
            <a:solidFill>
              <a:srgbClr val="FFCD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g38e1a525c92_0_778"/>
          <p:cNvSpPr/>
          <p:nvPr/>
        </p:nvSpPr>
        <p:spPr>
          <a:xfrm>
            <a:off x="7972750" y="2354975"/>
            <a:ext cx="2526300" cy="39444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8e2df2ff7c_2_207"/>
          <p:cNvSpPr/>
          <p:nvPr/>
        </p:nvSpPr>
        <p:spPr>
          <a:xfrm>
            <a:off x="540075" y="4797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g38e2df2ff7c_2_207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47" name="Google Shape;647;g38e2df2ff7c_2_207" title="Captura de Tela 2025-10-15 às 03.19.2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9200" y="1193775"/>
            <a:ext cx="7896225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g38e2df2ff7c_2_207"/>
          <p:cNvSpPr/>
          <p:nvPr/>
        </p:nvSpPr>
        <p:spPr>
          <a:xfrm>
            <a:off x="4628200" y="4822825"/>
            <a:ext cx="4377300" cy="6000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g38e2df2ff7c_2_207"/>
          <p:cNvSpPr/>
          <p:nvPr/>
        </p:nvSpPr>
        <p:spPr>
          <a:xfrm>
            <a:off x="2161225" y="1193775"/>
            <a:ext cx="4377300" cy="6000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0" name="Google Shape;650;g38e2df2ff7c_2_207" title="Captura de Tela 2025-10-18 às 02.13.5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8900" y="5594188"/>
            <a:ext cx="5095875" cy="8477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/>
          <p:nvPr/>
        </p:nvSpPr>
        <p:spPr>
          <a:xfrm>
            <a:off x="258687" y="127670"/>
            <a:ext cx="1160187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pt-BR" sz="4400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Pepe</a:t>
            </a:r>
            <a:endParaRPr/>
          </a:p>
        </p:txBody>
      </p:sp>
      <p:pic>
        <p:nvPicPr>
          <p:cNvPr descr="Pessoas em frente a loja&#10;&#10;O conteúdo gerado por IA pode estar incorreto." id="100" name="Google Shape;10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799835"/>
            <a:ext cx="3159821" cy="42127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ssoas na frente de um estádio&#10;&#10;O conteúdo gerado por IA pode estar incorreto." id="101" name="Google Shape;10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03502" y="2184276"/>
            <a:ext cx="2904639" cy="39175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m de camisa preta&#10;&#10;O conteúdo gerado por IA pode estar incorreto." id="102" name="Google Shape;10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84035" y="907281"/>
            <a:ext cx="2875545" cy="28668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m com gato no colo&#10;&#10;O conteúdo gerado por IA pode estar incorreto." id="103" name="Google Shape;103;p3"/>
          <p:cNvPicPr preferRelativeResize="0"/>
          <p:nvPr/>
        </p:nvPicPr>
        <p:blipFill rotWithShape="1">
          <a:blip r:embed="rId6">
            <a:alphaModFix/>
          </a:blip>
          <a:srcRect b="16449" l="25332" r="0" t="14418"/>
          <a:stretch/>
        </p:blipFill>
        <p:spPr>
          <a:xfrm rot="5400000">
            <a:off x="5958362" y="4244128"/>
            <a:ext cx="2761274" cy="191744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 txBox="1"/>
          <p:nvPr/>
        </p:nvSpPr>
        <p:spPr>
          <a:xfrm>
            <a:off x="364360" y="2862305"/>
            <a:ext cx="51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Lead Platform Engineer @ Itaú Unibanco</a:t>
            </a:r>
            <a:endParaRPr/>
          </a:p>
        </p:txBody>
      </p:sp>
      <p:sp>
        <p:nvSpPr>
          <p:cNvPr id="105" name="Google Shape;105;p3"/>
          <p:cNvSpPr txBox="1"/>
          <p:nvPr/>
        </p:nvSpPr>
        <p:spPr>
          <a:xfrm>
            <a:off x="364398" y="3308167"/>
            <a:ext cx="5136236" cy="4732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Cloud Security and Observability specialist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Desenho de personagem de desenho animado&#10;&#10;O conteúdo gerado por IA pode estar incorreto." id="106" name="Google Shape;106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31302" y="5567708"/>
            <a:ext cx="1015780" cy="10157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o&#10;&#10;O conteúdo gerado por IA pode estar incorreto." id="107" name="Google Shape;107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09428" y="5620515"/>
            <a:ext cx="596306" cy="944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"/>
          <p:cNvSpPr txBox="1"/>
          <p:nvPr/>
        </p:nvSpPr>
        <p:spPr>
          <a:xfrm>
            <a:off x="364398" y="3857954"/>
            <a:ext cx="5136236" cy="4732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KodeKloud Instructor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8e1a525c92_0_797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g38e1a525c92_0_797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Download Free GitHub Logo PNG and SVG Icons" id="657" name="Google Shape;657;g38e1a525c92_0_7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5406" y="3422538"/>
            <a:ext cx="350880" cy="350880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g38e1a525c92_0_797"/>
          <p:cNvSpPr txBox="1"/>
          <p:nvPr/>
        </p:nvSpPr>
        <p:spPr>
          <a:xfrm>
            <a:off x="3898282" y="3353655"/>
            <a:ext cx="23292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infra-resources</a:t>
            </a:r>
            <a:br>
              <a:rPr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📁checkout</a:t>
            </a:r>
            <a:br>
              <a:rPr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📁 dev                </a:t>
            </a:r>
            <a:br>
              <a:rPr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    📄keyvault.yaml</a:t>
            </a:r>
            <a:br>
              <a:rPr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    📄app01.yaml</a:t>
            </a:r>
            <a:br>
              <a:rPr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         📄storage.yaml</a:t>
            </a:r>
            <a:br>
              <a:rPr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📁 </a:t>
            </a:r>
            <a:r>
              <a:rPr lang="pt-BR" sz="1400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hom</a:t>
            </a:r>
            <a:br>
              <a:rPr lang="pt-BR" sz="1400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pt-BR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     📄</a:t>
            </a:r>
            <a:r>
              <a:rPr lang="pt-BR" sz="1400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keyvault.yaml</a:t>
            </a:r>
            <a:br>
              <a:rPr lang="pt-BR" sz="1400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pt-BR" sz="1400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             📄app01.yaml</a:t>
            </a:r>
            <a:br>
              <a:rPr lang="pt-BR" sz="1400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pt-BR" sz="1400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             📄storage.yaml</a:t>
            </a:r>
            <a:endParaRPr sz="1400">
              <a:solidFill>
                <a:srgbClr val="00B05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9" name="Google Shape;659;g38e1a525c92_0_797"/>
          <p:cNvSpPr/>
          <p:nvPr/>
        </p:nvSpPr>
        <p:spPr>
          <a:xfrm>
            <a:off x="3774715" y="3347098"/>
            <a:ext cx="2224200" cy="2430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g38e1a525c92_0_797"/>
          <p:cNvSpPr/>
          <p:nvPr/>
        </p:nvSpPr>
        <p:spPr>
          <a:xfrm>
            <a:off x="4224325" y="4671750"/>
            <a:ext cx="1726200" cy="952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le:Microsoft Azure.svg - Wikipedia" id="661" name="Google Shape;661;g38e1a525c92_0_7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3939" y="1379859"/>
            <a:ext cx="1074908" cy="10749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ckstage by Spotify - The Ultimate Guide [2023] | Roadie" id="662" name="Google Shape;662;g38e1a525c92_0_7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25182" y="1732517"/>
            <a:ext cx="414581" cy="505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goCD ApplicationsSet with Helm. This article is for people who are… | by  Maciej Przygrodzki | Medium" id="663" name="Google Shape;663;g38e1a525c92_0_79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37427" y="1625063"/>
            <a:ext cx="639205" cy="6756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ssplane Icon Logo PNG Vector (SVG) Free Download" id="664" name="Google Shape;664;g38e1a525c92_0_79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62805" y="1702744"/>
            <a:ext cx="546529" cy="598015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g38e1a525c92_0_797"/>
          <p:cNvSpPr/>
          <p:nvPr/>
        </p:nvSpPr>
        <p:spPr>
          <a:xfrm>
            <a:off x="3774729" y="1270643"/>
            <a:ext cx="3081300" cy="146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6" name="Google Shape;666;g38e1a525c92_0_797"/>
          <p:cNvCxnSpPr/>
          <p:nvPr/>
        </p:nvCxnSpPr>
        <p:spPr>
          <a:xfrm>
            <a:off x="6608948" y="1950265"/>
            <a:ext cx="130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67" name="Google Shape;667;g38e1a525c92_0_797"/>
          <p:cNvCxnSpPr/>
          <p:nvPr/>
        </p:nvCxnSpPr>
        <p:spPr>
          <a:xfrm>
            <a:off x="5404163" y="1950264"/>
            <a:ext cx="700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professor Icon 1556049" id="668" name="Google Shape;668;g38e1a525c92_0_79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91481" y="1671850"/>
            <a:ext cx="596213" cy="659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9" name="Google Shape;669;g38e1a525c92_0_797"/>
          <p:cNvCxnSpPr>
            <a:stCxn id="668" idx="3"/>
          </p:cNvCxnSpPr>
          <p:nvPr/>
        </p:nvCxnSpPr>
        <p:spPr>
          <a:xfrm flipH="1" rot="10800000">
            <a:off x="2387694" y="1984350"/>
            <a:ext cx="1629300" cy="17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70" name="Google Shape;670;g38e1a525c92_0_797"/>
          <p:cNvCxnSpPr/>
          <p:nvPr/>
        </p:nvCxnSpPr>
        <p:spPr>
          <a:xfrm flipH="1">
            <a:off x="4313798" y="2454769"/>
            <a:ext cx="3000" cy="841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71" name="Google Shape;671;g38e1a525c92_0_797"/>
          <p:cNvCxnSpPr/>
          <p:nvPr/>
        </p:nvCxnSpPr>
        <p:spPr>
          <a:xfrm>
            <a:off x="5171199" y="2347514"/>
            <a:ext cx="3600" cy="952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pic>
        <p:nvPicPr>
          <p:cNvPr descr="Ícone&#10;&#10;O conteúdo gerado por IA pode estar incorreto." id="672" name="Google Shape;672;g38e1a525c92_0_79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62148" y="1286711"/>
            <a:ext cx="348652" cy="338352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g38e1a525c92_0_797"/>
          <p:cNvSpPr txBox="1"/>
          <p:nvPr/>
        </p:nvSpPr>
        <p:spPr>
          <a:xfrm>
            <a:off x="5257417" y="2853174"/>
            <a:ext cx="1509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ApplicationSet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8e1a525c92_0_855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g38e1a525c92_0_855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Texto, Aplicativo&#10;&#10;O conteúdo gerado por IA pode estar incorreto." id="680" name="Google Shape;680;g38e1a525c92_0_8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5995" y="1724025"/>
            <a:ext cx="8658225" cy="340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38e1a525c92_0_878"/>
          <p:cNvSpPr/>
          <p:nvPr/>
        </p:nvSpPr>
        <p:spPr>
          <a:xfrm>
            <a:off x="540075" y="4797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g38e1a525c92_0_87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Texto, Aplicativo, chat ou mensagem de texto&#10;&#10;O conteúdo gerado por IA pode estar incorreto." id="687" name="Google Shape;687;g38e1a525c92_0_8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9432" y="711217"/>
            <a:ext cx="9235788" cy="5792355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g38e1a525c92_0_878"/>
          <p:cNvSpPr/>
          <p:nvPr/>
        </p:nvSpPr>
        <p:spPr>
          <a:xfrm>
            <a:off x="4834575" y="779325"/>
            <a:ext cx="2576100" cy="18510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g38e1a525c92_0_878"/>
          <p:cNvSpPr/>
          <p:nvPr/>
        </p:nvSpPr>
        <p:spPr>
          <a:xfrm>
            <a:off x="4834575" y="2765425"/>
            <a:ext cx="2576100" cy="2992800"/>
          </a:xfrm>
          <a:prstGeom prst="rect">
            <a:avLst/>
          </a:prstGeom>
          <a:noFill/>
          <a:ln cap="flat" cmpd="sng" w="19050">
            <a:solidFill>
              <a:srgbClr val="FFCD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g38e1a525c92_0_878"/>
          <p:cNvSpPr/>
          <p:nvPr/>
        </p:nvSpPr>
        <p:spPr>
          <a:xfrm>
            <a:off x="8091825" y="2430750"/>
            <a:ext cx="2526300" cy="39444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8e2df2ff7c_2_196"/>
          <p:cNvSpPr/>
          <p:nvPr/>
        </p:nvSpPr>
        <p:spPr>
          <a:xfrm>
            <a:off x="540075" y="4797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g38e2df2ff7c_2_196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97" name="Google Shape;697;g38e2df2ff7c_2_196" title="Captura de Tela 2025-10-15 às 03.19.4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0250" y="922300"/>
            <a:ext cx="7991475" cy="5191125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g38e2df2ff7c_2_196"/>
          <p:cNvSpPr/>
          <p:nvPr/>
        </p:nvSpPr>
        <p:spPr>
          <a:xfrm>
            <a:off x="4628200" y="4909400"/>
            <a:ext cx="4377300" cy="6000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g38e2df2ff7c_2_196"/>
          <p:cNvSpPr/>
          <p:nvPr/>
        </p:nvSpPr>
        <p:spPr>
          <a:xfrm>
            <a:off x="2161225" y="1165200"/>
            <a:ext cx="4377300" cy="6000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0" name="Google Shape;700;g38e2df2ff7c_2_196" title="Captura de Tela 2025-10-18 às 02.14.0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9375" y="5617163"/>
            <a:ext cx="5114925" cy="8667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g38e1a525c92_0_1416" title="Captura de Tela 2025-10-17 às 21.21.5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0950" y="2156950"/>
            <a:ext cx="8142750" cy="470105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g38e1a525c92_0_1416"/>
          <p:cNvSpPr/>
          <p:nvPr/>
        </p:nvSpPr>
        <p:spPr>
          <a:xfrm>
            <a:off x="5366750" y="1956175"/>
            <a:ext cx="839700" cy="932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g38e1a525c92_0_1416"/>
          <p:cNvSpPr/>
          <p:nvPr/>
        </p:nvSpPr>
        <p:spPr>
          <a:xfrm>
            <a:off x="373660" y="358650"/>
            <a:ext cx="6821100" cy="24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6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Pat</a:t>
            </a:r>
            <a:r>
              <a:rPr b="1" lang="pt-BR" sz="76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che</a:t>
            </a:r>
            <a:r>
              <a:rPr b="1" lang="pt-BR" sz="7600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s de</a:t>
            </a:r>
            <a:br>
              <a:rPr b="1" lang="pt-BR" sz="7600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t-BR" sz="76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Seg</a:t>
            </a:r>
            <a:r>
              <a:rPr b="1" lang="pt-BR" sz="76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ura</a:t>
            </a:r>
            <a:r>
              <a:rPr b="1" lang="pt-BR" sz="7600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nça</a:t>
            </a:r>
            <a:endParaRPr sz="1300">
              <a:solidFill>
                <a:srgbClr val="31D2B8"/>
              </a:solidFill>
            </a:endParaRPr>
          </a:p>
        </p:txBody>
      </p:sp>
      <p:sp>
        <p:nvSpPr>
          <p:cNvPr id="708" name="Google Shape;708;g38e1a525c92_0_1416"/>
          <p:cNvSpPr/>
          <p:nvPr/>
        </p:nvSpPr>
        <p:spPr>
          <a:xfrm>
            <a:off x="6897575" y="2016450"/>
            <a:ext cx="839700" cy="1249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38e1a525c92_0_1444"/>
          <p:cNvSpPr/>
          <p:nvPr/>
        </p:nvSpPr>
        <p:spPr>
          <a:xfrm>
            <a:off x="540075" y="4797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g38e1a525c92_0_1444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pt-BR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Patches de Segurança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15" name="Google Shape;715;g38e1a525c92_0_1444" title="Captura de Tela 2025-10-17 às 23.17.5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1642" y="726150"/>
            <a:ext cx="4136362" cy="569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g38e1a525c92_0_1444" title="Captura de Tela 2025-10-17 às 23.18.1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1648" y="726150"/>
            <a:ext cx="4341649" cy="56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g38e1a525c92_0_1444" title="Captura de Tela 2025-10-17 às 23.17.5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1652" y="726175"/>
            <a:ext cx="4136349" cy="569546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g38e1a525c92_0_1444"/>
          <p:cNvSpPr/>
          <p:nvPr/>
        </p:nvSpPr>
        <p:spPr>
          <a:xfrm>
            <a:off x="1421650" y="5931475"/>
            <a:ext cx="9196200" cy="1947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8e1a525c92_0_1511"/>
          <p:cNvSpPr/>
          <p:nvPr/>
        </p:nvSpPr>
        <p:spPr>
          <a:xfrm>
            <a:off x="540075" y="4797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g38e1a525c92_0_1511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pt-BR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Patches de Segurança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25" name="Google Shape;725;g38e1a525c92_0_15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075" y="2179570"/>
            <a:ext cx="11165102" cy="2498855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g38e1a525c92_0_1511"/>
          <p:cNvSpPr/>
          <p:nvPr/>
        </p:nvSpPr>
        <p:spPr>
          <a:xfrm>
            <a:off x="10272650" y="3234100"/>
            <a:ext cx="624900" cy="1026600"/>
          </a:xfrm>
          <a:prstGeom prst="rect">
            <a:avLst/>
          </a:prstGeom>
          <a:noFill/>
          <a:ln cap="flat" cmpd="sng" w="18425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4175" lIns="88425" spcFirstLastPara="1" rIns="88425" wrap="square" tIns="441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4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38e1a525c92_0_1451"/>
          <p:cNvSpPr/>
          <p:nvPr/>
        </p:nvSpPr>
        <p:spPr>
          <a:xfrm>
            <a:off x="540075" y="4797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g38e1a525c92_0_1451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Patches de Segurança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Texto, Aplicativo, Email&#10;&#10;O conteúdo gerado por IA pode estar incorreto." id="733" name="Google Shape;733;g38e1a525c92_0_14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5073" y="698413"/>
            <a:ext cx="4651615" cy="56389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ce gráfica do usuário, Texto, Aplicativo, Email&#10;&#10;O conteúdo gerado por IA pode estar incorreto." id="734" name="Google Shape;734;g38e1a525c92_0_14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5313" y="698414"/>
            <a:ext cx="4895468" cy="5638924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g38e1a525c92_0_1451"/>
          <p:cNvSpPr/>
          <p:nvPr/>
        </p:nvSpPr>
        <p:spPr>
          <a:xfrm>
            <a:off x="3111991" y="1062771"/>
            <a:ext cx="7829400" cy="160200"/>
          </a:xfrm>
          <a:prstGeom prst="rect">
            <a:avLst/>
          </a:prstGeom>
          <a:noFill/>
          <a:ln cap="flat" cmpd="sng" w="18425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4175" lIns="88425" spcFirstLastPara="1" rIns="88425" wrap="square" tIns="441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4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g38e1a525c92_0_1451"/>
          <p:cNvSpPr/>
          <p:nvPr/>
        </p:nvSpPr>
        <p:spPr>
          <a:xfrm>
            <a:off x="1850211" y="5942405"/>
            <a:ext cx="7829400" cy="160200"/>
          </a:xfrm>
          <a:prstGeom prst="rect">
            <a:avLst/>
          </a:prstGeom>
          <a:noFill/>
          <a:ln cap="flat" cmpd="sng" w="18425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4175" lIns="88425" spcFirstLastPara="1" rIns="88425" wrap="square" tIns="441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4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8e1a525c92_0_1462"/>
          <p:cNvSpPr/>
          <p:nvPr/>
        </p:nvSpPr>
        <p:spPr>
          <a:xfrm>
            <a:off x="540075" y="4797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g38e1a525c92_0_1462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Patches de Segurança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Texto, Aplicativo, chat ou mensagem de texto&#10;&#10;O conteúdo gerado por IA pode estar incorreto." id="743" name="Google Shape;743;g38e1a525c92_0_14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9425" y="1547864"/>
            <a:ext cx="101346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g38e1a525c92_0_14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7982" y="2754218"/>
            <a:ext cx="2990850" cy="27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g38e1a525c92_0_1462"/>
          <p:cNvSpPr/>
          <p:nvPr/>
        </p:nvSpPr>
        <p:spPr>
          <a:xfrm>
            <a:off x="1168307" y="4946588"/>
            <a:ext cx="2609100" cy="541200"/>
          </a:xfrm>
          <a:prstGeom prst="rect">
            <a:avLst/>
          </a:prstGeom>
          <a:noFill/>
          <a:ln cap="flat" cmpd="sng" w="18425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4175" lIns="88425" spcFirstLastPara="1" rIns="88425" wrap="square" tIns="441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4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8e1a525c92_0_1473"/>
          <p:cNvSpPr/>
          <p:nvPr/>
        </p:nvSpPr>
        <p:spPr>
          <a:xfrm>
            <a:off x="540075" y="4797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g38e1a525c92_0_1473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Patches de Segurança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Uma imagem contendo Texto&#10;&#10;O conteúdo gerado por IA pode estar incorreto." id="752" name="Google Shape;752;g38e1a525c92_0_14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2742" y="644235"/>
            <a:ext cx="6410325" cy="5838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ce gráfica do usuário, Texto, Aplicativo, Email&#10;&#10;O conteúdo gerado por IA pode estar incorreto." id="753" name="Google Shape;753;g38e1a525c92_0_14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79952" y="1865368"/>
            <a:ext cx="6725229" cy="3514806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g38e1a525c92_0_1473"/>
          <p:cNvSpPr/>
          <p:nvPr/>
        </p:nvSpPr>
        <p:spPr>
          <a:xfrm>
            <a:off x="1023925" y="5039025"/>
            <a:ext cx="2222700" cy="4404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g38e1a525c92_0_1473"/>
          <p:cNvSpPr/>
          <p:nvPr/>
        </p:nvSpPr>
        <p:spPr>
          <a:xfrm>
            <a:off x="1023918" y="6315077"/>
            <a:ext cx="1844400" cy="168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g38e1a525c92_0_1473"/>
          <p:cNvSpPr/>
          <p:nvPr/>
        </p:nvSpPr>
        <p:spPr>
          <a:xfrm>
            <a:off x="10081249" y="4818525"/>
            <a:ext cx="1552800" cy="168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4" title="Captura de Tela 2025-10-17 às 20.23.2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1325" y="1120987"/>
            <a:ext cx="5610673" cy="461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432604" y="1304843"/>
            <a:ext cx="10792800" cy="49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Control Planes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– conceito e arquitetura</a:t>
            </a:r>
            <a:endParaRPr i="1"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 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– 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Um framework para construção de control planes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 101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 pods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managed resource based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vs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composition based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 Providers</a:t>
            </a: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– 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estendendo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 solução</a:t>
            </a:r>
            <a:endParaRPr/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provider 101</a:t>
            </a:r>
            <a:endParaRPr/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provider pods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 Use Cases 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– aplicando no dia a dia</a:t>
            </a:r>
            <a:endParaRPr/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patches de segurança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composition revision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Monitoring Crossplane 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– lidando com a escala</a:t>
            </a:r>
            <a:endParaRPr b="1" i="1"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4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Ag</a:t>
            </a:r>
            <a:r>
              <a:rPr b="1" lang="pt-BR" sz="44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en</a:t>
            </a:r>
            <a:r>
              <a:rPr b="1" lang="pt-BR" sz="4400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da</a:t>
            </a:r>
            <a:endParaRPr b="1" sz="4400" cap="non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38e1a525c92_0_1485"/>
          <p:cNvSpPr/>
          <p:nvPr/>
        </p:nvSpPr>
        <p:spPr>
          <a:xfrm>
            <a:off x="540075" y="4797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g38e1a525c92_0_1485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Patches de Segurança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Texto, Aplicativo&#10;&#10;O conteúdo gerado por IA pode estar incorreto." id="763" name="Google Shape;763;g38e1a525c92_0_14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725" y="1243000"/>
            <a:ext cx="11058525" cy="4371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o&#10;&#10;O conteúdo gerado por IA pode estar incorreto." id="764" name="Google Shape;764;g38e1a525c92_0_14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459" y="898092"/>
            <a:ext cx="3009900" cy="275272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g38e1a525c92_0_1485"/>
          <p:cNvSpPr/>
          <p:nvPr/>
        </p:nvSpPr>
        <p:spPr>
          <a:xfrm>
            <a:off x="725606" y="3074604"/>
            <a:ext cx="2629500" cy="5757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38e1a525c92_0_1497"/>
          <p:cNvSpPr/>
          <p:nvPr/>
        </p:nvSpPr>
        <p:spPr>
          <a:xfrm>
            <a:off x="540075" y="4797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g38e1a525c92_0_1497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Patches de Segurança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72" name="Google Shape;772;g38e1a525c92_0_14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2025" y="688575"/>
            <a:ext cx="6484375" cy="56818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ce gráfica do usuário, Texto, Aplicativo, Email&#10;&#10;O conteúdo gerado por IA pode estar incorreto." id="773" name="Google Shape;773;g38e1a525c92_0_14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3740" y="1757374"/>
            <a:ext cx="7591425" cy="334327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g38e1a525c92_0_1497"/>
          <p:cNvSpPr/>
          <p:nvPr/>
        </p:nvSpPr>
        <p:spPr>
          <a:xfrm>
            <a:off x="6800729" y="4240695"/>
            <a:ext cx="3051000" cy="298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g38e1a525c92_0_1497"/>
          <p:cNvSpPr/>
          <p:nvPr/>
        </p:nvSpPr>
        <p:spPr>
          <a:xfrm>
            <a:off x="867677" y="6129581"/>
            <a:ext cx="1844400" cy="2409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g38e1a525c92_0_1497"/>
          <p:cNvSpPr/>
          <p:nvPr/>
        </p:nvSpPr>
        <p:spPr>
          <a:xfrm>
            <a:off x="867686" y="4986462"/>
            <a:ext cx="2225400" cy="3621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38e1a525c92_0_1429"/>
          <p:cNvSpPr/>
          <p:nvPr/>
        </p:nvSpPr>
        <p:spPr>
          <a:xfrm>
            <a:off x="7138650" y="2458075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g38e1a525c92_0_1429"/>
          <p:cNvSpPr/>
          <p:nvPr/>
        </p:nvSpPr>
        <p:spPr>
          <a:xfrm>
            <a:off x="5488450" y="2088150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3" name="Google Shape;783;g38e1a525c92_0_1429" title="Captura de Tela 2025-10-17 às 21.17.2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1021" y="667273"/>
            <a:ext cx="6950979" cy="6190724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g38e1a525c92_0_1429"/>
          <p:cNvSpPr txBox="1"/>
          <p:nvPr/>
        </p:nvSpPr>
        <p:spPr>
          <a:xfrm>
            <a:off x="453653" y="2858855"/>
            <a:ext cx="5827500" cy="1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3200">
                <a:solidFill>
                  <a:schemeClr val="dk1"/>
                </a:solidFill>
              </a:rPr>
              <a:t>Lidando com a escala!</a:t>
            </a:r>
            <a:endParaRPr/>
          </a:p>
        </p:txBody>
      </p:sp>
      <p:sp>
        <p:nvSpPr>
          <p:cNvPr id="785" name="Google Shape;785;g38e1a525c92_0_1429"/>
          <p:cNvSpPr/>
          <p:nvPr/>
        </p:nvSpPr>
        <p:spPr>
          <a:xfrm>
            <a:off x="453650" y="324384"/>
            <a:ext cx="6196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2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Mon</a:t>
            </a:r>
            <a:r>
              <a:rPr b="1" lang="pt-BR" sz="72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itor</a:t>
            </a:r>
            <a:r>
              <a:rPr b="1" lang="pt-BR" sz="7200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ing</a:t>
            </a:r>
            <a:r>
              <a:rPr b="1" lang="pt-BR" sz="72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pt-BR" sz="72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Cros</a:t>
            </a:r>
            <a:r>
              <a:rPr b="1" lang="pt-BR" sz="72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spl</a:t>
            </a:r>
            <a:r>
              <a:rPr b="1" lang="pt-BR" sz="7200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ane</a:t>
            </a:r>
            <a:endParaRPr b="1" sz="7200" cap="none">
              <a:solidFill>
                <a:srgbClr val="31D2B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51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51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Monitoring Crossplane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92" name="Google Shape;792;p51" title="Captura de Tela 2025-10-14 às 12.32.3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662" y="1809800"/>
            <a:ext cx="10927925" cy="32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52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52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Monitoring Crossplane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99" name="Google Shape;799;p52" title="Captura de Tela 2025-10-14 às 12.34.5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088" y="1704425"/>
            <a:ext cx="10905076" cy="344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53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4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53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Monitoring Crossplane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06" name="Google Shape;806;p53" title="Captura de Tela 2025-10-14 às 12.35.2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663" y="1975563"/>
            <a:ext cx="10847925" cy="290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38e2df2ff7c_2_187"/>
          <p:cNvSpPr/>
          <p:nvPr/>
        </p:nvSpPr>
        <p:spPr>
          <a:xfrm>
            <a:off x="7138650" y="2458075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g38e2df2ff7c_2_187"/>
          <p:cNvSpPr/>
          <p:nvPr/>
        </p:nvSpPr>
        <p:spPr>
          <a:xfrm>
            <a:off x="5488450" y="2088150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Ícone&#10;&#10;O conteúdo gerado por IA pode estar incorreto." id="813" name="Google Shape;813;g38e2df2ff7c_2_187"/>
          <p:cNvPicPr preferRelativeResize="0"/>
          <p:nvPr/>
        </p:nvPicPr>
        <p:blipFill rotWithShape="1">
          <a:blip r:embed="rId3">
            <a:alphaModFix amt="85000"/>
          </a:blip>
          <a:srcRect b="0" l="0" r="0" t="0"/>
          <a:stretch/>
        </p:blipFill>
        <p:spPr>
          <a:xfrm>
            <a:off x="5687463" y="-1"/>
            <a:ext cx="8552938" cy="8552938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g38e2df2ff7c_2_187"/>
          <p:cNvSpPr/>
          <p:nvPr/>
        </p:nvSpPr>
        <p:spPr>
          <a:xfrm>
            <a:off x="832150" y="2728950"/>
            <a:ext cx="6220200" cy="14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8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Obr</a:t>
            </a:r>
            <a:r>
              <a:rPr b="1" lang="pt-BR" sz="88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iga</a:t>
            </a:r>
            <a:r>
              <a:rPr b="1" lang="pt-BR" sz="8800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do!</a:t>
            </a:r>
            <a:endParaRPr b="1" sz="8800" cap="none">
              <a:solidFill>
                <a:srgbClr val="31D2B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a, Desenho técnico&#10;&#10;O conteúdo gerado por IA pode estar incorreto." id="120" name="Google Shape;120;p5"/>
          <p:cNvPicPr preferRelativeResize="0"/>
          <p:nvPr/>
        </p:nvPicPr>
        <p:blipFill rotWithShape="1">
          <a:blip r:embed="rId3">
            <a:alphaModFix/>
          </a:blip>
          <a:srcRect b="0" l="787" r="412" t="0"/>
          <a:stretch/>
        </p:blipFill>
        <p:spPr>
          <a:xfrm>
            <a:off x="445449" y="1366221"/>
            <a:ext cx="5508451" cy="5491779"/>
          </a:xfrm>
          <a:custGeom>
            <a:rect b="b" l="l" r="r" t="t"/>
            <a:pathLst>
              <a:path extrusionOk="0" h="5643794" w="4777381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21" name="Google Shape;121;p5"/>
          <p:cNvGrpSpPr/>
          <p:nvPr/>
        </p:nvGrpSpPr>
        <p:grpSpPr>
          <a:xfrm>
            <a:off x="6763180" y="2023765"/>
            <a:ext cx="5284482" cy="3140100"/>
            <a:chOff x="6763180" y="2023765"/>
            <a:chExt cx="5284482" cy="3140100"/>
          </a:xfrm>
        </p:grpSpPr>
        <p:sp>
          <p:nvSpPr>
            <p:cNvPr id="122" name="Google Shape;122;p5"/>
            <p:cNvSpPr txBox="1"/>
            <p:nvPr/>
          </p:nvSpPr>
          <p:spPr>
            <a:xfrm>
              <a:off x="6815962" y="2023765"/>
              <a:ext cx="5231700" cy="314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pt-BR" sz="18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“Centralizador” de componentes</a:t>
              </a:r>
              <a:endParaRPr/>
            </a:p>
            <a:p>
              <a:pPr indent="-285750" lvl="0" marL="285750" marR="0" rtl="0" algn="l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pt-BR" sz="18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Orquestração de serviços</a:t>
              </a:r>
              <a:endParaRPr/>
            </a:p>
            <a:p>
              <a:pPr indent="-285750" lvl="0" marL="285750" marR="0" rtl="0" algn="l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pt-BR" sz="18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Gestão e manutenção</a:t>
              </a:r>
              <a:endParaRPr/>
            </a:p>
            <a:p>
              <a:pPr indent="-285750" lvl="0" marL="285750" marR="0" rtl="0" algn="l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pt-BR" sz="18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Padronização</a:t>
              </a:r>
              <a:endParaRPr/>
            </a:p>
            <a:p>
              <a:pPr indent="-171450" lvl="0" marL="285750" marR="0" rtl="0" algn="l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Ícone&#10;&#10;O conteúdo gerado por IA pode estar incorreto." id="123" name="Google Shape;123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63181" y="2743710"/>
              <a:ext cx="384772" cy="3847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Ícone&#10;&#10;O conteúdo gerado por IA pode estar incorreto." id="124" name="Google Shape;124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63181" y="3431526"/>
              <a:ext cx="384772" cy="3847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Ícone&#10;&#10;O conteúdo gerado por IA pode estar incorreto." id="125" name="Google Shape;125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75714" y="4122201"/>
              <a:ext cx="384772" cy="3847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Ícone&#10;&#10;O conteúdo gerado por IA pode estar incorreto." id="126" name="Google Shape;126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63180" y="2068423"/>
              <a:ext cx="384772" cy="3847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7" name="Google Shape;127;p5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4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Contr</a:t>
            </a:r>
            <a:r>
              <a:rPr b="1" lang="pt-BR" sz="44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ol Pl</a:t>
            </a:r>
            <a:r>
              <a:rPr b="1" lang="pt-BR" sz="4400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anes</a:t>
            </a:r>
            <a:endParaRPr b="1" sz="4400" cap="non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3874" y="1305901"/>
            <a:ext cx="10784252" cy="50303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133" name="Google Shape;13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90446" y="303169"/>
            <a:ext cx="472218" cy="47221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6"/>
          <p:cNvSpPr/>
          <p:nvPr/>
        </p:nvSpPr>
        <p:spPr>
          <a:xfrm>
            <a:off x="204898" y="141975"/>
            <a:ext cx="9483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4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Contr</a:t>
            </a:r>
            <a:r>
              <a:rPr b="1" lang="pt-BR" sz="44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ol Pl</a:t>
            </a:r>
            <a:r>
              <a:rPr b="1" lang="pt-BR" sz="4400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anes</a:t>
            </a:r>
            <a:r>
              <a:rPr b="1" lang="pt-BR" sz="4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lang="pt-BR" sz="4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k8s </a:t>
            </a:r>
            <a:r>
              <a:rPr i="1" lang="pt-BR" sz="4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approach</a:t>
            </a:r>
            <a:endParaRPr b="1" sz="4400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7392" y="264241"/>
            <a:ext cx="366581" cy="55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6551" y="1324405"/>
            <a:ext cx="9398898" cy="528688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7"/>
          <p:cNvSpPr/>
          <p:nvPr/>
        </p:nvSpPr>
        <p:spPr>
          <a:xfrm>
            <a:off x="204898" y="141975"/>
            <a:ext cx="9483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4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Contr</a:t>
            </a:r>
            <a:r>
              <a:rPr b="1" lang="pt-BR" sz="44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ol Pl</a:t>
            </a:r>
            <a:r>
              <a:rPr b="1" lang="pt-BR" sz="4400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anes</a:t>
            </a:r>
            <a:r>
              <a:rPr b="1" lang="pt-BR" sz="4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lang="pt-BR" sz="4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Istio</a:t>
            </a:r>
            <a:r>
              <a:rPr lang="pt-BR" sz="4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i="1" lang="pt-BR" sz="4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approach</a:t>
            </a:r>
            <a:endParaRPr b="1" sz="4400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"/>
          <p:cNvSpPr/>
          <p:nvPr/>
        </p:nvSpPr>
        <p:spPr>
          <a:xfrm>
            <a:off x="358086" y="2268229"/>
            <a:ext cx="61965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400" cap="non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lang="pt-BR" sz="7400" cap="non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</a:t>
            </a:r>
            <a:r>
              <a:rPr b="1" lang="pt-BR" sz="74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p</a:t>
            </a:r>
            <a:r>
              <a:rPr b="1" lang="pt-BR" sz="7400" cap="non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l</a:t>
            </a:r>
            <a:r>
              <a:rPr b="1" lang="pt-BR" sz="7400" cap="non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</a:t>
            </a:r>
            <a:endParaRPr b="1" sz="7400" cap="non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Diagrama, Desenho técnico&#10;&#10;O conteúdo gerado por IA pode estar incorreto." id="147" name="Google Shape;147;p8"/>
          <p:cNvPicPr preferRelativeResize="0"/>
          <p:nvPr/>
        </p:nvPicPr>
        <p:blipFill rotWithShape="1">
          <a:blip r:embed="rId3">
            <a:alphaModFix/>
          </a:blip>
          <a:srcRect b="0" l="787" r="412" t="0"/>
          <a:stretch/>
        </p:blipFill>
        <p:spPr>
          <a:xfrm>
            <a:off x="6454219" y="1366221"/>
            <a:ext cx="5505932" cy="5488590"/>
          </a:xfrm>
          <a:custGeom>
            <a:rect b="b" l="l" r="r" t="t"/>
            <a:pathLst>
              <a:path extrusionOk="0" h="5643794" w="4777381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8" name="Google Shape;148;p8"/>
          <p:cNvSpPr txBox="1"/>
          <p:nvPr/>
        </p:nvSpPr>
        <p:spPr>
          <a:xfrm>
            <a:off x="358086" y="3481271"/>
            <a:ext cx="5827500" cy="1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Um framework para construção de control planes!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2025-10-11T01:45:19Z</dcterms:created>
</cp:coreProperties>
</file>