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12192000"/>
  <p:notesSz cx="6858000" cy="9144000"/>
  <p:embeddedFontLst>
    <p:embeddedFont>
      <p:font typeface="Poppi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0" roundtripDataSignature="AMtx7mg7WDX3WKttiNucowlJSsGqcVrZ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960AE39-CE03-49EF-8622-595247B7FE12}">
  <a:tblStyle styleId="{0960AE39-CE03-49EF-8622-595247B7FE1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Poppins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oppins-italic.fntdata"/><Relationship Id="rId47" Type="http://schemas.openxmlformats.org/officeDocument/2006/relationships/font" Target="fonts/Poppins-bold.fntdata"/><Relationship Id="rId49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a463b04af3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3a463b04af3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a69b807dc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3a69b807dc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a69b807dcd_1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3a69b807dcd_1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a54f1c57d4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3a54f1c57d4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a54f1c57d4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3a54f1c57d4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a54f1c57d4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3a54f1c57d4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a6962c79c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3a6962c79c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a54f1c57d4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g3a54f1c57d4_0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a5aeeb3ded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3a5aeeb3ded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a54f1c57d4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3a54f1c57d4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a463b04af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g3a463b04af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a54f1c57d4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g3a54f1c57d4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a463b04af3_0_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3a463b04af3_0_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a6962c79cd_1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g3a6962c79cd_1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a5aeeb3ded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g3a5aeeb3ded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a5aeeb3ded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g3a5aeeb3ded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a463b04af3_0_2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g3a463b04af3_0_2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a463b04af3_0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g3a463b04af3_0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a5aeeb3ded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g3a5aeeb3ded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a5aeeb3ded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g3a5aeeb3ded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a5aeeb3ded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2" name="Google Shape;412;g3a5aeeb3ded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a463b04af3_0_3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g3a463b04af3_0_3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a463b04af3_0_3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1" name="Google Shape;431;g3a463b04af3_0_3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a463b04af3_0_3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8" name="Google Shape;438;g3a463b04af3_0_3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a5aeeb3ded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g3a5aeeb3ded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a69b807dcd_1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6" name="Google Shape;456;g3a69b807dcd_1_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a5aeeb3ded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4" name="Google Shape;464;g3a5aeeb3ded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a5aeeb3ded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1" name="Google Shape;471;g3a5aeeb3ded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a45b7613a8_1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3" name="Google Shape;483;g3a45b7613a8_1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a5aeeb3ded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7" name="Google Shape;497;g3a5aeeb3ded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a45b7613a8_1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5" name="Google Shape;505;g3a45b7613a8_1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a45b7613a8_1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1" name="Google Shape;511;g3a45b7613a8_1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a463b04af3_0_3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3a463b04af3_0_3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a3503ac4a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3a3503ac4a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a463b04af3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3a463b04af3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8e1a525c92_0_57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38e1a525c92_0_57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38e1a525c92_0_5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8e1a525c92_0_60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38e1a525c92_0_60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0" name="Google Shape;50;g38e1a525c92_0_60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" name="Google Shape;51;g38e1a525c92_0_60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2" name="Google Shape;52;g38e1a525c92_0_60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8e1a525c92_0_60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5" name="Google Shape;55;g38e1a525c92_0_60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e1a525c92_0_60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g38e1a525c92_0_60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9" name="Google Shape;59;g38e1a525c92_0_60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8e1a525c92_0_6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9" name="Google Shape;19;g38e1a525c92_0_6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g38e1a525c92_0_6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38e1a525c92_0_6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38e1a525c92_0_6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8e1a525c92_0_6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8e1a525c92_0_57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" name="Google Shape;27;g38e1a525c92_0_57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8e1a525c92_0_58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0" name="Google Shape;30;g38e1a525c92_0_58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1" name="Google Shape;31;g38e1a525c92_0_5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8e1a525c92_0_58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4" name="Google Shape;34;g38e1a525c92_0_58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38e1a525c92_0_58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g38e1a525c92_0_58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8e1a525c92_0_59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9" name="Google Shape;39;g38e1a525c92_0_5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8e1a525c92_0_59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2" name="Google Shape;42;g38e1a525c92_0_59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" name="Google Shape;43;g38e1a525c92_0_59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8e1a525c92_0_59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6" name="Google Shape;46;g38e1a525c92_0_5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8e1a525c92_0_57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38e1a525c92_0_57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38e1a525c92_0_57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hyperlink" Target="https://kubernetes.io/docs/concepts/security/pod-security-standards/" TargetMode="External"/><Relationship Id="rId5" Type="http://schemas.openxmlformats.org/officeDocument/2006/relationships/hyperlink" Target="https://kubernetes.io/docs/concepts/security/pod-security-standards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hyperlink" Target="https://kyverno.io/docs/introduction/how-kyverno-works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hyperlink" Target="https://kyverno.io/docs/policy-types/cluster-policy/policy-rules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hyperlink" Target="https://kyverno.io/docs/policy-types/cluster-policy/validate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hyperlink" Target="https://kyverno.io/docs/policy-types/cluster-policy/mutate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hyperlink" Target="https://kyverno.io/docs/policy-types/cluster-policy/generate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kyverno.io/docs/policy-types/cluster-policy/verify-images/" TargetMode="External"/><Relationship Id="rId4" Type="http://schemas.openxmlformats.org/officeDocument/2006/relationships/image" Target="../media/image33.png"/><Relationship Id="rId5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kyverno.io/docs/policy-types/cluster-policy/policy-settings/" TargetMode="External"/><Relationship Id="rId4" Type="http://schemas.openxmlformats.org/officeDocument/2006/relationships/hyperlink" Target="https://kyverno.io/docs/policy-types/cluster-policy/policy-settings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jpg"/><Relationship Id="rId4" Type="http://schemas.openxmlformats.org/officeDocument/2006/relationships/hyperlink" Target="https://kyverno.io/docs/exceptions/" TargetMode="External"/><Relationship Id="rId5" Type="http://schemas.openxmlformats.org/officeDocument/2006/relationships/image" Target="../media/image38.png"/><Relationship Id="rId6" Type="http://schemas.openxmlformats.org/officeDocument/2006/relationships/image" Target="../media/image36.jpg"/><Relationship Id="rId7" Type="http://schemas.openxmlformats.org/officeDocument/2006/relationships/image" Target="../media/image3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kyverno.io/docs/policy-types/cleanup-policy/" TargetMode="External"/><Relationship Id="rId4" Type="http://schemas.openxmlformats.org/officeDocument/2006/relationships/image" Target="../media/image42.png"/><Relationship Id="rId5" Type="http://schemas.openxmlformats.org/officeDocument/2006/relationships/image" Target="../media/image5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Relationship Id="rId4" Type="http://schemas.openxmlformats.org/officeDocument/2006/relationships/image" Target="../media/image21.png"/><Relationship Id="rId5" Type="http://schemas.openxmlformats.org/officeDocument/2006/relationships/hyperlink" Target="https://kyverno.io/docs/introduction/admission-controllers/#about-dynamic-admission-controllers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4.png"/><Relationship Id="rId4" Type="http://schemas.openxmlformats.org/officeDocument/2006/relationships/image" Target="../media/image61.png"/><Relationship Id="rId5" Type="http://schemas.openxmlformats.org/officeDocument/2006/relationships/image" Target="../media/image5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0.jpg"/><Relationship Id="rId9" Type="http://schemas.openxmlformats.org/officeDocument/2006/relationships/image" Target="../media/image10.pn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24.jpg"/><Relationship Id="rId8" Type="http://schemas.openxmlformats.org/officeDocument/2006/relationships/image" Target="../media/image2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0.png"/><Relationship Id="rId4" Type="http://schemas.openxmlformats.org/officeDocument/2006/relationships/image" Target="../media/image7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2.png"/><Relationship Id="rId4" Type="http://schemas.openxmlformats.org/officeDocument/2006/relationships/image" Target="../media/image4.png"/><Relationship Id="rId5" Type="http://schemas.openxmlformats.org/officeDocument/2006/relationships/image" Target="../media/image55.png"/><Relationship Id="rId6" Type="http://schemas.openxmlformats.org/officeDocument/2006/relationships/image" Target="../media/image7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8.png"/><Relationship Id="rId4" Type="http://schemas.openxmlformats.org/officeDocument/2006/relationships/hyperlink" Target="https://kyverno.io/docs/monitoring/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6.png"/><Relationship Id="rId5" Type="http://schemas.openxmlformats.org/officeDocument/2006/relationships/hyperlink" Target="https://kubernetes.io/docs/concepts/overview/components/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72.png"/><Relationship Id="rId13" Type="http://schemas.openxmlformats.org/officeDocument/2006/relationships/image" Target="../media/image31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34.jpg"/><Relationship Id="rId9" Type="http://schemas.openxmlformats.org/officeDocument/2006/relationships/image" Target="../media/image13.png"/><Relationship Id="rId14" Type="http://schemas.openxmlformats.org/officeDocument/2006/relationships/image" Target="../media/image19.png"/><Relationship Id="rId5" Type="http://schemas.openxmlformats.org/officeDocument/2006/relationships/image" Target="../media/image9.png"/><Relationship Id="rId6" Type="http://schemas.openxmlformats.org/officeDocument/2006/relationships/image" Target="../media/image66.png"/><Relationship Id="rId7" Type="http://schemas.openxmlformats.org/officeDocument/2006/relationships/image" Target="../media/image14.jpg"/><Relationship Id="rId8" Type="http://schemas.openxmlformats.org/officeDocument/2006/relationships/image" Target="../media/image6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hyperlink" Target="https://kubernetes.io/docs/reference/access-authn-authz/admission-controller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4425" y="984305"/>
            <a:ext cx="4889400" cy="48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/>
          <p:nvPr/>
        </p:nvSpPr>
        <p:spPr>
          <a:xfrm>
            <a:off x="393625" y="2319900"/>
            <a:ext cx="8553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Policy As Code</a:t>
            </a:r>
            <a:r>
              <a:rPr b="0" i="0" lang="pt-BR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4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393633" y="4908232"/>
            <a:ext cx="365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Flávio Meira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393633" y="4538107"/>
            <a:ext cx="281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Eduardo Munari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393633" y="3091499"/>
            <a:ext cx="85530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Usando Kyverno para Garantir Segurança e Compliance</a:t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Ícone&#10;&#10;O conteúdo gerado por IA pode estar incorreto." id="69" name="Google Shape;6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3925" y="4946950"/>
            <a:ext cx="425473" cy="425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70" name="Google Shape;7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9067" y="4946950"/>
            <a:ext cx="425473" cy="425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71" name="Google Shape;7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8878" y="4946950"/>
            <a:ext cx="425473" cy="42547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 txBox="1"/>
          <p:nvPr/>
        </p:nvSpPr>
        <p:spPr>
          <a:xfrm>
            <a:off x="393629" y="6316975"/>
            <a:ext cx="143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20/11/2025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a463b04af3_0_59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Why Kyverno?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Kubernetes Pod Security using PodSecurityStandards | by Innablr | Medium" id="196" name="Google Shape;196;g3a463b04af3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2675" y="1128713"/>
            <a:ext cx="7459321" cy="460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a463b04af3_0_59"/>
          <p:cNvSpPr txBox="1"/>
          <p:nvPr/>
        </p:nvSpPr>
        <p:spPr>
          <a:xfrm>
            <a:off x="204900" y="1258875"/>
            <a:ext cx="5164200" cy="3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Policy Security Standard (PSS)</a:t>
            </a:r>
            <a:b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Não permite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granularidade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privileged, baseline, restricted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enforce, warn, audit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namespace-wide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Não aplica mutação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Não possui regras condicionais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g3a463b04af3_0_59">
            <a:hlinkClick r:id="rId4"/>
          </p:cNvPr>
          <p:cNvSpPr txBox="1"/>
          <p:nvPr/>
        </p:nvSpPr>
        <p:spPr>
          <a:xfrm>
            <a:off x="4081050" y="6519300"/>
            <a:ext cx="4029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https://kubernetes.io/docs/concepts/security/pod-security-standards/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a463b04af3_0_59"/>
          <p:cNvSpPr/>
          <p:nvPr/>
        </p:nvSpPr>
        <p:spPr>
          <a:xfrm>
            <a:off x="8551025" y="2083225"/>
            <a:ext cx="516000" cy="39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3a463b04af3_0_59"/>
          <p:cNvSpPr/>
          <p:nvPr/>
        </p:nvSpPr>
        <p:spPr>
          <a:xfrm>
            <a:off x="8551025" y="3181325"/>
            <a:ext cx="516000" cy="39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3a463b04af3_0_59"/>
          <p:cNvSpPr/>
          <p:nvPr/>
        </p:nvSpPr>
        <p:spPr>
          <a:xfrm>
            <a:off x="8551025" y="4226525"/>
            <a:ext cx="516000" cy="39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3a463b04af3_0_59"/>
          <p:cNvSpPr/>
          <p:nvPr/>
        </p:nvSpPr>
        <p:spPr>
          <a:xfrm>
            <a:off x="10564100" y="4149425"/>
            <a:ext cx="128100" cy="11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3a463b04af3_0_59"/>
          <p:cNvSpPr txBox="1"/>
          <p:nvPr/>
        </p:nvSpPr>
        <p:spPr>
          <a:xfrm>
            <a:off x="10487886" y="4033766"/>
            <a:ext cx="273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a69b807dcd_1_0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Why Kyverno?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9" name="Google Shape;209;g3a69b807dcd_1_0"/>
          <p:cNvSpPr txBox="1"/>
          <p:nvPr/>
        </p:nvSpPr>
        <p:spPr>
          <a:xfrm>
            <a:off x="204900" y="1258850"/>
            <a:ext cx="4529100" cy="45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Kyverno</a:t>
            </a:r>
            <a:b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Granularidade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Permite políticas por qualquer campo: kind, name, label etc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Possibilita o uso do padrão JSON Patch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Flexibilidade para aplicar mutação em objetos específicos com condicionais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Auditoria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Relatórios de compliance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How Kyverno Works | Kyverno" id="210" name="Google Shape;210;g3a69b807dcd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4000" y="1443350"/>
            <a:ext cx="7458076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3a69b807dcd_1_0"/>
          <p:cNvSpPr txBox="1"/>
          <p:nvPr/>
        </p:nvSpPr>
        <p:spPr>
          <a:xfrm>
            <a:off x="4433400" y="6519300"/>
            <a:ext cx="332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https://kyverno.io/docs/introduction/how-kyverno-works/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licies and Rules | Kyverno" id="216" name="Google Shape;216;g3a69b807dcd_1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328738"/>
            <a:ext cx="7467600" cy="42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3a69b807dcd_1_80"/>
          <p:cNvSpPr txBox="1"/>
          <p:nvPr/>
        </p:nvSpPr>
        <p:spPr>
          <a:xfrm>
            <a:off x="4266600" y="6519300"/>
            <a:ext cx="365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https://kyverno.io/docs/policy-types/cluster-policy/policy-rules/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a69b807dcd_1_80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ClusterPolicy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a54f1c57d4_0_125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PolicyRules</a:t>
            </a:r>
            <a:endParaRPr b="1" i="0" sz="4400" u="none" cap="none" strike="noStrike">
              <a:solidFill>
                <a:srgbClr val="F480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g3a54f1c57d4_0_125"/>
          <p:cNvSpPr txBox="1"/>
          <p:nvPr/>
        </p:nvSpPr>
        <p:spPr>
          <a:xfrm>
            <a:off x="204900" y="1256275"/>
            <a:ext cx="59070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Validate</a:t>
            </a:r>
            <a:endParaRPr b="1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g3a54f1c57d4_0_125"/>
          <p:cNvSpPr txBox="1"/>
          <p:nvPr/>
        </p:nvSpPr>
        <p:spPr>
          <a:xfrm>
            <a:off x="204900" y="1944750"/>
            <a:ext cx="4519500" cy="3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Valida regras das policies via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Validation Admission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Analisa campos especificados no objeto que está sendo criado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Aplica regras utilizando operações pré-definidas: match, exclude e condições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Aplica ações: permite, bloqueia ou audita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6" name="Google Shape;226;g3a54f1c57d4_0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753" y="2104874"/>
            <a:ext cx="6755548" cy="31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a54f1c57d4_0_125"/>
          <p:cNvSpPr txBox="1"/>
          <p:nvPr/>
        </p:nvSpPr>
        <p:spPr>
          <a:xfrm>
            <a:off x="4355250" y="6519300"/>
            <a:ext cx="3481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https://kyverno.io/docs/policy-types/cluster-policy/validate/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a54f1c57d4_0_125"/>
          <p:cNvSpPr/>
          <p:nvPr/>
        </p:nvSpPr>
        <p:spPr>
          <a:xfrm>
            <a:off x="5327325" y="4118750"/>
            <a:ext cx="6611700" cy="11568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a54f1c57d4_0_125"/>
          <p:cNvSpPr/>
          <p:nvPr/>
        </p:nvSpPr>
        <p:spPr>
          <a:xfrm>
            <a:off x="5327425" y="3107125"/>
            <a:ext cx="6611700" cy="10116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a54f1c57d4_0_104"/>
          <p:cNvSpPr txBox="1"/>
          <p:nvPr/>
        </p:nvSpPr>
        <p:spPr>
          <a:xfrm>
            <a:off x="204900" y="1944750"/>
            <a:ext cx="4833600" cy="3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Atua na fase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Mutating Admission 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 API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Modifica o objeto que está sendo criado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Insere, altera ou sobrescreve valores dos objetos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Garante que todos os objetos tenham configurações pré-definidas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g3a54f1c57d4_0_104"/>
          <p:cNvSpPr txBox="1"/>
          <p:nvPr/>
        </p:nvSpPr>
        <p:spPr>
          <a:xfrm>
            <a:off x="204900" y="1256275"/>
            <a:ext cx="59070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Mutate</a:t>
            </a:r>
            <a:endParaRPr b="1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g3a54f1c57d4_0_104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PolicyRules</a:t>
            </a:r>
            <a:endParaRPr b="1" i="0" sz="4400" u="none" cap="none" strike="noStrike">
              <a:solidFill>
                <a:srgbClr val="F480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7" name="Google Shape;237;g3a54f1c57d4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9373" y="1506038"/>
            <a:ext cx="6408674" cy="43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3a54f1c57d4_0_104"/>
          <p:cNvSpPr txBox="1"/>
          <p:nvPr/>
        </p:nvSpPr>
        <p:spPr>
          <a:xfrm>
            <a:off x="4381500" y="6519300"/>
            <a:ext cx="3429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https://kyverno.io/docs/policy-types/cluster-policy/mutate/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3a54f1c57d4_0_104"/>
          <p:cNvSpPr/>
          <p:nvPr/>
        </p:nvSpPr>
        <p:spPr>
          <a:xfrm>
            <a:off x="5866075" y="2896925"/>
            <a:ext cx="4306500" cy="13860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a54f1c57d4_0_104"/>
          <p:cNvSpPr/>
          <p:nvPr/>
        </p:nvSpPr>
        <p:spPr>
          <a:xfrm>
            <a:off x="5866075" y="4282925"/>
            <a:ext cx="4306500" cy="14451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a54f1c57d4_0_97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PolicyRules</a:t>
            </a:r>
            <a:endParaRPr b="1" i="0" sz="4400" u="none" cap="none" strike="noStrike">
              <a:solidFill>
                <a:srgbClr val="F480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g3a54f1c57d4_0_97"/>
          <p:cNvSpPr txBox="1"/>
          <p:nvPr/>
        </p:nvSpPr>
        <p:spPr>
          <a:xfrm>
            <a:off x="204900" y="1256250"/>
            <a:ext cx="59070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Generate</a:t>
            </a:r>
            <a:endParaRPr b="1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g3a54f1c57d4_0_97"/>
          <p:cNvSpPr txBox="1"/>
          <p:nvPr/>
        </p:nvSpPr>
        <p:spPr>
          <a:xfrm>
            <a:off x="204900" y="1944750"/>
            <a:ext cx="53853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Gera recursos auxiliares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secrets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configmaps 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network policies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Clona recursos existentes ou cria novos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Opção de manter objetos sincronizados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Observam recursos que dão match com API configurada na policy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8" name="Google Shape;248;g3a54f1c57d4_0_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535550"/>
            <a:ext cx="5136101" cy="578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a54f1c57d4_0_97"/>
          <p:cNvSpPr txBox="1"/>
          <p:nvPr/>
        </p:nvSpPr>
        <p:spPr>
          <a:xfrm>
            <a:off x="4325700" y="6519300"/>
            <a:ext cx="354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https://kyverno.io/docs/policy-types/cluster-policy/generate/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a54f1c57d4_0_97"/>
          <p:cNvSpPr/>
          <p:nvPr/>
        </p:nvSpPr>
        <p:spPr>
          <a:xfrm>
            <a:off x="6930600" y="1600175"/>
            <a:ext cx="3711000" cy="25353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3a54f1c57d4_0_97"/>
          <p:cNvSpPr/>
          <p:nvPr/>
        </p:nvSpPr>
        <p:spPr>
          <a:xfrm>
            <a:off x="6930625" y="4135475"/>
            <a:ext cx="3711000" cy="21303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a6962c79cd_1_0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PolicyRules</a:t>
            </a:r>
            <a:endParaRPr b="1" i="0" sz="4400" u="none" cap="none" strike="noStrike">
              <a:solidFill>
                <a:srgbClr val="F480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g3a6962c79cd_1_0"/>
          <p:cNvSpPr txBox="1"/>
          <p:nvPr/>
        </p:nvSpPr>
        <p:spPr>
          <a:xfrm>
            <a:off x="204900" y="1256250"/>
            <a:ext cx="59070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VerifyImages</a:t>
            </a:r>
            <a:endParaRPr b="1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8" name="Google Shape;258;g3a6962c79cd_1_0"/>
          <p:cNvSpPr txBox="1"/>
          <p:nvPr/>
        </p:nvSpPr>
        <p:spPr>
          <a:xfrm>
            <a:off x="204900" y="1944750"/>
            <a:ext cx="4965000" cy="3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Checa assinaturas nas imagens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garante autenticidade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permite apenas imagens assinadas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Detecta e bloqueia imagens alteradas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Converte tags em digests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Garante auditoria automatizada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SOX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9" name="Google Shape;259;g3a6962c79cd_1_0"/>
          <p:cNvSpPr txBox="1"/>
          <p:nvPr/>
        </p:nvSpPr>
        <p:spPr>
          <a:xfrm>
            <a:off x="4213950" y="6519300"/>
            <a:ext cx="376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https://kyverno.io/docs/policy-types/cluster-policy/verify-images/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Verification Rule" id="260" name="Google Shape;260;g3a6962c79cd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7031" y="1628906"/>
            <a:ext cx="5775300" cy="360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a6962c79cd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7013" y="801107"/>
            <a:ext cx="5775301" cy="557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3a6962c79cd_1_0"/>
          <p:cNvSpPr/>
          <p:nvPr/>
        </p:nvSpPr>
        <p:spPr>
          <a:xfrm>
            <a:off x="6463950" y="3771875"/>
            <a:ext cx="3563400" cy="25458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3a6962c79cd_1_0"/>
          <p:cNvSpPr/>
          <p:nvPr/>
        </p:nvSpPr>
        <p:spPr>
          <a:xfrm>
            <a:off x="6463850" y="2568475"/>
            <a:ext cx="3563400" cy="12033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a54f1c57d4_0_139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Policy Settings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g3a54f1c57d4_0_139"/>
          <p:cNvSpPr txBox="1"/>
          <p:nvPr/>
        </p:nvSpPr>
        <p:spPr>
          <a:xfrm>
            <a:off x="204900" y="1255025"/>
            <a:ext cx="9733800" cy="47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validationFailureAction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Apenas audita ou audita e bloqueia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validationFailureActionOverrides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Faz override na 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validationFailureAction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namespaces específicos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background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Varre recursos existentes aplicando as políticas criadas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admission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Desabilita aplicação da policy na camada de Admission Control. As validações são feitas apenas em background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failurePolicy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Define o comportamento caso o Webhook não responda. Valores possíveis são “Ignore” ou “Fail”. Defaults to “Fail”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webhookConfiguration.timeoutSeconds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Tempo máximo de espera da resposta do Webhook. Default é 10s. Precisa estar entre 1 e 30 segundos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g3a54f1c57d4_0_139">
            <a:hlinkClick r:id="rId3"/>
          </p:cNvPr>
          <p:cNvSpPr txBox="1"/>
          <p:nvPr/>
        </p:nvSpPr>
        <p:spPr>
          <a:xfrm>
            <a:off x="4181100" y="6519300"/>
            <a:ext cx="382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https://kyverno.io/docs/policy-types/cluster-policy/policy-settings/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d  face  emoticon (Fornecido por Getty Images)" id="275" name="Google Shape;275;g3a5aeeb3ded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139" y="1154571"/>
            <a:ext cx="592502" cy="59250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a5aeeb3ded_0_106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PolicyException</a:t>
            </a:r>
            <a:endParaRPr b="1" i="0" sz="4400" u="none" cap="none" strike="noStrike">
              <a:solidFill>
                <a:srgbClr val="F480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g3a5aeeb3ded_0_106"/>
          <p:cNvSpPr txBox="1"/>
          <p:nvPr/>
        </p:nvSpPr>
        <p:spPr>
          <a:xfrm>
            <a:off x="204900" y="1255000"/>
            <a:ext cx="5199900" cy="4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Criar exceções dentro da policy exige editar a regra sempre que alguém precisa de exceção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PolicyException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permitie exceções externas, temporárias e controladas, sem editar a policy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policies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continuam estáveis e seguras, enquanto as exceções ficam auditáveis, rastreáveis e independentes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Não habilitadas por default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8" name="Google Shape;278;g3a5aeeb3ded_0_106"/>
          <p:cNvSpPr txBox="1"/>
          <p:nvPr/>
        </p:nvSpPr>
        <p:spPr>
          <a:xfrm>
            <a:off x="5015400" y="6519300"/>
            <a:ext cx="216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https://kyverno.io/docs/exceptions/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g3a5aeeb3ded_0_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3700" y="777487"/>
            <a:ext cx="6179701" cy="530302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3a5aeeb3ded_0_106"/>
          <p:cNvSpPr/>
          <p:nvPr/>
        </p:nvSpPr>
        <p:spPr>
          <a:xfrm>
            <a:off x="5814501" y="1163775"/>
            <a:ext cx="3273300" cy="5925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3a5aeeb3ded_0_106"/>
          <p:cNvSpPr/>
          <p:nvPr/>
        </p:nvSpPr>
        <p:spPr>
          <a:xfrm>
            <a:off x="5814500" y="1952100"/>
            <a:ext cx="3273300" cy="29538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ppy  face  emoji (Fornecido por Getty Images)" id="282" name="Google Shape;282;g3a5aeeb3ded_0_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775" y="2233475"/>
            <a:ext cx="592502" cy="592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ppy  face  emoji (Fornecido por Getty Images)" id="283" name="Google Shape;283;g3a5aeeb3ded_0_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1150" y="3344950"/>
            <a:ext cx="592502" cy="592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llution related alert or stop sign vector in solid design, (Fornecido por Getty Images)" id="284" name="Google Shape;284;g3a5aeeb3ded_0_10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150" y="4683675"/>
            <a:ext cx="592502" cy="592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a54f1c57d4_0_111"/>
          <p:cNvSpPr/>
          <p:nvPr/>
        </p:nvSpPr>
        <p:spPr>
          <a:xfrm>
            <a:off x="204900" y="141975"/>
            <a:ext cx="722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CleanupPolicy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0" name="Google Shape;290;g3a54f1c57d4_0_111"/>
          <p:cNvSpPr txBox="1"/>
          <p:nvPr/>
        </p:nvSpPr>
        <p:spPr>
          <a:xfrm>
            <a:off x="237725" y="1258450"/>
            <a:ext cx="5591100" cy="40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Cluster-wide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ClusterCleanupPolicy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Namespace-wide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CleanupPolicy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Faz a limpeza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periódica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elimina objetos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Mantém as regras de compliance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reduz risco de vazamento 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■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secret não utilizada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■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policy exceptions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1" name="Google Shape;291;g3a54f1c57d4_0_111"/>
          <p:cNvSpPr txBox="1"/>
          <p:nvPr/>
        </p:nvSpPr>
        <p:spPr>
          <a:xfrm>
            <a:off x="4568700" y="6519300"/>
            <a:ext cx="3054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https://kyverno.io/docs/policy-types/cleanup-policy/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3a54f1c57d4_0_111"/>
          <p:cNvSpPr/>
          <p:nvPr/>
        </p:nvSpPr>
        <p:spPr>
          <a:xfrm>
            <a:off x="6962987" y="2141486"/>
            <a:ext cx="2910000" cy="20628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g3a54f1c57d4_0_111" title="Captura de Tela 2025-11-20 às 00.02.14.png"/>
          <p:cNvPicPr preferRelativeResize="0"/>
          <p:nvPr/>
        </p:nvPicPr>
        <p:blipFill rotWithShape="1">
          <a:blip r:embed="rId4">
            <a:alphaModFix/>
          </a:blip>
          <a:srcRect b="0" l="0" r="418" t="0"/>
          <a:stretch/>
        </p:blipFill>
        <p:spPr>
          <a:xfrm>
            <a:off x="5122350" y="1856850"/>
            <a:ext cx="6505874" cy="30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3a54f1c57d4_0_111"/>
          <p:cNvSpPr/>
          <p:nvPr/>
        </p:nvSpPr>
        <p:spPr>
          <a:xfrm>
            <a:off x="5122350" y="2942800"/>
            <a:ext cx="2253300" cy="136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3a54f1c57d4_0_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2413" y="452050"/>
            <a:ext cx="5838825" cy="610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3a54f1c57d4_0_111"/>
          <p:cNvSpPr/>
          <p:nvPr/>
        </p:nvSpPr>
        <p:spPr>
          <a:xfrm>
            <a:off x="6166525" y="4353010"/>
            <a:ext cx="2527200" cy="19656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3a54f1c57d4_0_111"/>
          <p:cNvSpPr/>
          <p:nvPr/>
        </p:nvSpPr>
        <p:spPr>
          <a:xfrm>
            <a:off x="6166525" y="6318600"/>
            <a:ext cx="2527200" cy="2007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a463b04af3_0_0"/>
          <p:cNvSpPr/>
          <p:nvPr/>
        </p:nvSpPr>
        <p:spPr>
          <a:xfrm>
            <a:off x="393625" y="1446850"/>
            <a:ext cx="114081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Todas as opiniões apresentadas aqui </a:t>
            </a:r>
            <a:r>
              <a:rPr b="1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são dos autores</a:t>
            </a:r>
            <a:r>
              <a:rPr b="0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b="1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não representam</a:t>
            </a:r>
            <a:r>
              <a:rPr b="0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as posições de suas respectivas empresas</a:t>
            </a:r>
            <a:endParaRPr b="0" i="0" sz="3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g3a463b04af3_0_0"/>
          <p:cNvSpPr/>
          <p:nvPr/>
        </p:nvSpPr>
        <p:spPr>
          <a:xfrm>
            <a:off x="469975" y="3919050"/>
            <a:ext cx="114081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All opinions expressed here are </a:t>
            </a:r>
            <a:r>
              <a:rPr b="1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those of the authors</a:t>
            </a:r>
            <a:r>
              <a:rPr b="0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alone and </a:t>
            </a:r>
            <a:r>
              <a:rPr b="1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not represent</a:t>
            </a:r>
            <a:r>
              <a:rPr b="0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their respective organizations</a:t>
            </a:r>
            <a:endParaRPr b="0" i="0" sz="3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a54f1c57d4_0_1"/>
          <p:cNvSpPr/>
          <p:nvPr/>
        </p:nvSpPr>
        <p:spPr>
          <a:xfrm>
            <a:off x="204900" y="141975"/>
            <a:ext cx="9783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Dynamic Admission Controller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3" name="Google Shape;303;g3a54f1c57d4_0_1"/>
          <p:cNvSpPr/>
          <p:nvPr/>
        </p:nvSpPr>
        <p:spPr>
          <a:xfrm>
            <a:off x="4690325" y="2484600"/>
            <a:ext cx="5361900" cy="3397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3a54f1c57d4_0_1"/>
          <p:cNvSpPr/>
          <p:nvPr/>
        </p:nvSpPr>
        <p:spPr>
          <a:xfrm>
            <a:off x="1418055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API HTTP handler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5" name="Google Shape;305;g3a54f1c57d4_0_1"/>
          <p:cNvSpPr/>
          <p:nvPr/>
        </p:nvSpPr>
        <p:spPr>
          <a:xfrm>
            <a:off x="3197447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Authn e Authz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g3a54f1c57d4_0_1"/>
          <p:cNvSpPr/>
          <p:nvPr/>
        </p:nvSpPr>
        <p:spPr>
          <a:xfrm>
            <a:off x="4976822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Mutating admission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7" name="Google Shape;307;g3a54f1c57d4_0_1"/>
          <p:cNvSpPr/>
          <p:nvPr/>
        </p:nvSpPr>
        <p:spPr>
          <a:xfrm>
            <a:off x="6756197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Schema validation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8" name="Google Shape;308;g3a54f1c57d4_0_1"/>
          <p:cNvSpPr/>
          <p:nvPr/>
        </p:nvSpPr>
        <p:spPr>
          <a:xfrm>
            <a:off x="8535572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Validating admission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g3a54f1c57d4_0_1"/>
          <p:cNvSpPr/>
          <p:nvPr/>
        </p:nvSpPr>
        <p:spPr>
          <a:xfrm>
            <a:off x="10314947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Persist to etcd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10" name="Google Shape;310;g3a54f1c57d4_0_1"/>
          <p:cNvCxnSpPr/>
          <p:nvPr/>
        </p:nvCxnSpPr>
        <p:spPr>
          <a:xfrm>
            <a:off x="643980" y="3505675"/>
            <a:ext cx="774000" cy="9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1" name="Google Shape;311;g3a54f1c57d4_0_1"/>
          <p:cNvCxnSpPr>
            <a:endCxn id="305" idx="1"/>
          </p:cNvCxnSpPr>
          <p:nvPr/>
        </p:nvCxnSpPr>
        <p:spPr>
          <a:xfrm>
            <a:off x="2770847" y="35149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2" name="Google Shape;312;g3a54f1c57d4_0_1"/>
          <p:cNvCxnSpPr/>
          <p:nvPr/>
        </p:nvCxnSpPr>
        <p:spPr>
          <a:xfrm>
            <a:off x="4550172" y="35173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3" name="Google Shape;313;g3a54f1c57d4_0_1"/>
          <p:cNvCxnSpPr/>
          <p:nvPr/>
        </p:nvCxnSpPr>
        <p:spPr>
          <a:xfrm>
            <a:off x="6329559" y="35149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4" name="Google Shape;314;g3a54f1c57d4_0_1"/>
          <p:cNvCxnSpPr/>
          <p:nvPr/>
        </p:nvCxnSpPr>
        <p:spPr>
          <a:xfrm>
            <a:off x="8108934" y="35173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5" name="Google Shape;315;g3a54f1c57d4_0_1"/>
          <p:cNvCxnSpPr/>
          <p:nvPr/>
        </p:nvCxnSpPr>
        <p:spPr>
          <a:xfrm>
            <a:off x="9888322" y="35173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6" name="Google Shape;316;g3a54f1c57d4_0_1"/>
          <p:cNvSpPr/>
          <p:nvPr/>
        </p:nvSpPr>
        <p:spPr>
          <a:xfrm>
            <a:off x="8535575" y="4845300"/>
            <a:ext cx="1352700" cy="375600"/>
          </a:xfrm>
          <a:prstGeom prst="roundRect">
            <a:avLst>
              <a:gd fmla="val 16667" name="adj"/>
            </a:avLst>
          </a:prstGeom>
          <a:solidFill>
            <a:srgbClr val="3782C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Webhooks</a:t>
            </a:r>
            <a:endParaRPr b="0" i="0" sz="1242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7" name="Google Shape;317;g3a54f1c57d4_0_1"/>
          <p:cNvSpPr/>
          <p:nvPr/>
        </p:nvSpPr>
        <p:spPr>
          <a:xfrm>
            <a:off x="4976825" y="4845300"/>
            <a:ext cx="1352700" cy="375600"/>
          </a:xfrm>
          <a:prstGeom prst="roundRect">
            <a:avLst>
              <a:gd fmla="val 16667" name="adj"/>
            </a:avLst>
          </a:prstGeom>
          <a:solidFill>
            <a:srgbClr val="3782C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Webhooks</a:t>
            </a:r>
            <a:endParaRPr b="0" i="0" sz="1242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18" name="Google Shape;318;g3a54f1c57d4_0_1"/>
          <p:cNvCxnSpPr/>
          <p:nvPr/>
        </p:nvCxnSpPr>
        <p:spPr>
          <a:xfrm>
            <a:off x="5321025" y="3944050"/>
            <a:ext cx="0" cy="89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9" name="Google Shape;319;g3a54f1c57d4_0_1"/>
          <p:cNvCxnSpPr/>
          <p:nvPr/>
        </p:nvCxnSpPr>
        <p:spPr>
          <a:xfrm rot="10800000">
            <a:off x="6004200" y="3930825"/>
            <a:ext cx="0" cy="906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0" name="Google Shape;320;g3a54f1c57d4_0_1"/>
          <p:cNvCxnSpPr/>
          <p:nvPr/>
        </p:nvCxnSpPr>
        <p:spPr>
          <a:xfrm>
            <a:off x="8870338" y="3917750"/>
            <a:ext cx="0" cy="89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1" name="Google Shape;321;g3a54f1c57d4_0_1"/>
          <p:cNvCxnSpPr/>
          <p:nvPr/>
        </p:nvCxnSpPr>
        <p:spPr>
          <a:xfrm rot="10800000">
            <a:off x="9553513" y="3904525"/>
            <a:ext cx="0" cy="906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2" name="Google Shape;322;g3a54f1c57d4_0_1"/>
          <p:cNvSpPr txBox="1"/>
          <p:nvPr/>
        </p:nvSpPr>
        <p:spPr>
          <a:xfrm>
            <a:off x="524350" y="2879375"/>
            <a:ext cx="8937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1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API request</a:t>
            </a:r>
            <a:endParaRPr b="1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3" name="Google Shape;323;g3a54f1c57d4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1075" y="5218500"/>
            <a:ext cx="604200" cy="6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3a54f1c57d4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9825" y="5218500"/>
            <a:ext cx="604200" cy="60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uard PNG, Vector, PSD, and Clipart With Transparent Background for Free  Download | Pngtree" id="325" name="Google Shape;325;g3a54f1c57d4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3545" y="1025520"/>
            <a:ext cx="1995475" cy="19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3a54f1c57d4_0_1"/>
          <p:cNvSpPr txBox="1"/>
          <p:nvPr/>
        </p:nvSpPr>
        <p:spPr>
          <a:xfrm>
            <a:off x="3307500" y="6519300"/>
            <a:ext cx="5577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https://kyverno.io/docs/introduction/admission-controllers/#about-dynamic-admission-controllers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a463b04af3_0_225"/>
          <p:cNvSpPr/>
          <p:nvPr/>
        </p:nvSpPr>
        <p:spPr>
          <a:xfrm>
            <a:off x="396102" y="2767350"/>
            <a:ext cx="52584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rPr b="1" i="0" lang="pt-BR" sz="7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Use cases</a:t>
            </a:r>
            <a:endParaRPr b="1" i="0" sz="7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g3a463b04af3_0_225"/>
          <p:cNvSpPr txBox="1"/>
          <p:nvPr/>
        </p:nvSpPr>
        <p:spPr>
          <a:xfrm>
            <a:off x="396100" y="3871400"/>
            <a:ext cx="525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Explorando e remediando vulnerabilidades!</a:t>
            </a:r>
            <a:endParaRPr b="0" i="1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33" name="Google Shape;333;g3a463b04af3_0_225"/>
          <p:cNvGrpSpPr/>
          <p:nvPr/>
        </p:nvGrpSpPr>
        <p:grpSpPr>
          <a:xfrm>
            <a:off x="6532000" y="357864"/>
            <a:ext cx="5439075" cy="6142275"/>
            <a:chOff x="6532000" y="357864"/>
            <a:chExt cx="5439075" cy="6142275"/>
          </a:xfrm>
        </p:grpSpPr>
        <p:pic>
          <p:nvPicPr>
            <p:cNvPr id="334" name="Google Shape;334;g3a463b04af3_0_2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31550" y="357864"/>
              <a:ext cx="3439525" cy="343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g3a463b04af3_0_2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32000" y="3060614"/>
              <a:ext cx="3439525" cy="343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336" name="Google Shape;336;g3a463b04af3_0_2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22700" y="2313413"/>
              <a:ext cx="2969676" cy="2969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337" name="Google Shape;337;g3a463b04af3_0_2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280400" y="1527438"/>
              <a:ext cx="2969676" cy="2969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338" name="Google Shape;338;g3a463b04af3_0_2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31550" y="3196763"/>
              <a:ext cx="2969676" cy="29696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a6962c79cd_1_62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Imagem Docker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4" name="Google Shape;344;g3a6962c79cd_1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3804" y="911475"/>
            <a:ext cx="4524375" cy="55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3a6962c79cd_1_62"/>
          <p:cNvSpPr/>
          <p:nvPr/>
        </p:nvSpPr>
        <p:spPr>
          <a:xfrm>
            <a:off x="4346650" y="3965875"/>
            <a:ext cx="3922800" cy="20124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a5aeeb3ded_0_82"/>
          <p:cNvSpPr/>
          <p:nvPr/>
        </p:nvSpPr>
        <p:spPr>
          <a:xfrm>
            <a:off x="2363550" y="2542500"/>
            <a:ext cx="62349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Aplicando Seccomp </a:t>
            </a:r>
            <a:b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com Cluster Policy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g3a5aeeb3ded_0_82"/>
          <p:cNvSpPr txBox="1"/>
          <p:nvPr/>
        </p:nvSpPr>
        <p:spPr>
          <a:xfrm>
            <a:off x="2387100" y="3946202"/>
            <a:ext cx="741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Impedindo chamadas ao kernel</a:t>
            </a:r>
            <a:endParaRPr b="0" i="1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52" name="Google Shape;352;g3a5aeeb3ded_0_82"/>
          <p:cNvGrpSpPr/>
          <p:nvPr/>
        </p:nvGrpSpPr>
        <p:grpSpPr>
          <a:xfrm>
            <a:off x="9472475" y="-6"/>
            <a:ext cx="2719525" cy="3071125"/>
            <a:chOff x="9472475" y="-6"/>
            <a:chExt cx="2719525" cy="3071125"/>
          </a:xfrm>
        </p:grpSpPr>
        <p:pic>
          <p:nvPicPr>
            <p:cNvPr id="353" name="Google Shape;353;g3a5aeeb3ded_0_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72245" y="-6"/>
              <a:ext cx="1719755" cy="1719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g3a5aeeb3ded_0_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72475" y="1351364"/>
              <a:ext cx="1719755" cy="1719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355" name="Google Shape;355;g3a5aeeb3ded_0_8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617824" y="977765"/>
              <a:ext cx="1484830" cy="1484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356" name="Google Shape;356;g3a5aeeb3ded_0_8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46671" y="584779"/>
              <a:ext cx="1484830" cy="1484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357" name="Google Shape;357;g3a5aeeb3ded_0_8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472245" y="1419438"/>
              <a:ext cx="1484830" cy="14848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a5aeeb3ded_0_63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Aplicando Seccomp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3" name="Google Shape;363;g3a5aeeb3ded_0_63"/>
          <p:cNvSpPr txBox="1"/>
          <p:nvPr/>
        </p:nvSpPr>
        <p:spPr>
          <a:xfrm>
            <a:off x="6208300" y="2905725"/>
            <a:ext cx="51642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Permite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escalação de privilégio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default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Unconfined 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4" name="Google Shape;364;g3a5aeeb3ded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901" y="1635424"/>
            <a:ext cx="5247124" cy="4307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5" name="Google Shape;365;g3a5aeeb3ded_0_63"/>
          <p:cNvCxnSpPr>
            <a:stCxn id="366" idx="3"/>
          </p:cNvCxnSpPr>
          <p:nvPr/>
        </p:nvCxnSpPr>
        <p:spPr>
          <a:xfrm flipH="1" rot="10800000">
            <a:off x="2031576" y="3243112"/>
            <a:ext cx="4205700" cy="2581800"/>
          </a:xfrm>
          <a:prstGeom prst="straightConnector1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7" name="Google Shape;367;g3a5aeeb3ded_0_63"/>
          <p:cNvCxnSpPr>
            <a:stCxn id="366" idx="3"/>
          </p:cNvCxnSpPr>
          <p:nvPr/>
        </p:nvCxnSpPr>
        <p:spPr>
          <a:xfrm flipH="1" rot="10800000">
            <a:off x="2031576" y="4338112"/>
            <a:ext cx="4214700" cy="1486800"/>
          </a:xfrm>
          <a:prstGeom prst="straightConnector1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6" name="Google Shape;366;g3a5aeeb3ded_0_63"/>
          <p:cNvSpPr/>
          <p:nvPr/>
        </p:nvSpPr>
        <p:spPr>
          <a:xfrm>
            <a:off x="314976" y="5730262"/>
            <a:ext cx="1716600" cy="189300"/>
          </a:xfrm>
          <a:prstGeom prst="rect">
            <a:avLst/>
          </a:prstGeom>
          <a:noFill/>
          <a:ln cap="flat" cmpd="sng" w="38100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3a5aeeb3ded_0_63"/>
          <p:cNvSpPr txBox="1"/>
          <p:nvPr/>
        </p:nvSpPr>
        <p:spPr>
          <a:xfrm>
            <a:off x="6208300" y="3867745"/>
            <a:ext cx="51642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Abre brecha para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sair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do container e acessar o host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3a463b04af3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97" y="1695863"/>
            <a:ext cx="4635600" cy="346626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3a463b04af3_0_293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Aplicando Seccomp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5" name="Google Shape;375;g3a463b04af3_0_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2363" y="4401992"/>
            <a:ext cx="6683007" cy="63426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3a463b04af3_0_293"/>
          <p:cNvSpPr/>
          <p:nvPr/>
        </p:nvSpPr>
        <p:spPr>
          <a:xfrm>
            <a:off x="5318967" y="4573609"/>
            <a:ext cx="2652867" cy="443772"/>
          </a:xfrm>
          <a:prstGeom prst="rect">
            <a:avLst/>
          </a:prstGeom>
          <a:noFill/>
          <a:ln cap="flat" cmpd="sng" w="339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725" lIns="108725" spcFirstLastPara="1" rIns="108725" wrap="square" tIns="108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None/>
            </a:pPr>
            <a:r>
              <a:t/>
            </a:r>
            <a:endParaRPr b="0" i="0" sz="166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7" name="Google Shape;377;g3a463b04af3_0_293"/>
          <p:cNvGraphicFramePr/>
          <p:nvPr/>
        </p:nvGraphicFramePr>
        <p:xfrm>
          <a:off x="7064888" y="249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{0960AE39-CE03-49EF-8622-595247B7FE12}</a:tableStyleId>
              </a:tblPr>
              <a:tblGrid>
                <a:gridCol w="407625"/>
                <a:gridCol w="27503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/>
                        <a:t>0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SECCOMP_MODE_DISABLED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/>
                        <a:t>1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SECCOMP_MODE_STRICT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/>
                        <a:t>2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SECCOMP_MODE_FILTER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a463b04af3_0_305"/>
          <p:cNvSpPr txBox="1"/>
          <p:nvPr/>
        </p:nvSpPr>
        <p:spPr>
          <a:xfrm>
            <a:off x="6747729" y="1673099"/>
            <a:ext cx="51642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Cria um novo ambiente shell isolado do sistema principal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Permite camuflar processos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1143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Permite interagir com processos do sistema “de fora”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Faz chamada para a syscall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fork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3" name="Google Shape;383;g3a463b04af3_0_3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99" y="2550138"/>
            <a:ext cx="6163301" cy="17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3a463b04af3_0_305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Aplicando Seccomp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85" name="Google Shape;385;g3a463b04af3_0_305"/>
          <p:cNvCxnSpPr>
            <a:stCxn id="386" idx="3"/>
          </p:cNvCxnSpPr>
          <p:nvPr/>
        </p:nvCxnSpPr>
        <p:spPr>
          <a:xfrm flipH="1" rot="10800000">
            <a:off x="2042725" y="2211200"/>
            <a:ext cx="4863000" cy="1944000"/>
          </a:xfrm>
          <a:prstGeom prst="straightConnector1">
            <a:avLst/>
          </a:prstGeom>
          <a:noFill/>
          <a:ln cap="flat" cmpd="sng" w="38100">
            <a:solidFill>
              <a:srgbClr val="3782C3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87" name="Google Shape;387;g3a463b04af3_0_305"/>
          <p:cNvCxnSpPr>
            <a:stCxn id="386" idx="3"/>
          </p:cNvCxnSpPr>
          <p:nvPr/>
        </p:nvCxnSpPr>
        <p:spPr>
          <a:xfrm>
            <a:off x="2042725" y="4155200"/>
            <a:ext cx="4849200" cy="512100"/>
          </a:xfrm>
          <a:prstGeom prst="straightConnector1">
            <a:avLst/>
          </a:prstGeom>
          <a:noFill/>
          <a:ln cap="flat" cmpd="sng" w="38100">
            <a:solidFill>
              <a:srgbClr val="3782C3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386" name="Google Shape;386;g3a463b04af3_0_305"/>
          <p:cNvSpPr/>
          <p:nvPr/>
        </p:nvSpPr>
        <p:spPr>
          <a:xfrm>
            <a:off x="687025" y="4025900"/>
            <a:ext cx="1355700" cy="258600"/>
          </a:xfrm>
          <a:prstGeom prst="rect">
            <a:avLst/>
          </a:prstGeom>
          <a:noFill/>
          <a:ln cap="flat" cmpd="sng" w="38100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3a463b04af3_0_305"/>
          <p:cNvSpPr/>
          <p:nvPr/>
        </p:nvSpPr>
        <p:spPr>
          <a:xfrm>
            <a:off x="674425" y="3396075"/>
            <a:ext cx="1388700" cy="280200"/>
          </a:xfrm>
          <a:prstGeom prst="rect">
            <a:avLst/>
          </a:prstGeom>
          <a:noFill/>
          <a:ln cap="flat" cmpd="sng" w="38100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3a5aeeb3ded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900" y="1274375"/>
            <a:ext cx="5652692" cy="527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3a5aeeb3ded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7575" y="1274375"/>
            <a:ext cx="4451476" cy="52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3a5aeeb3ded_0_12"/>
          <p:cNvSpPr/>
          <p:nvPr/>
        </p:nvSpPr>
        <p:spPr>
          <a:xfrm>
            <a:off x="888500" y="4103700"/>
            <a:ext cx="4914000" cy="14604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3a5aeeb3ded_0_12"/>
          <p:cNvSpPr/>
          <p:nvPr/>
        </p:nvSpPr>
        <p:spPr>
          <a:xfrm>
            <a:off x="7770825" y="4298350"/>
            <a:ext cx="2838600" cy="12657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3a5aeeb3ded_0_12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Aplicando Seccomp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g3a5aeeb3ded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900" y="1128200"/>
            <a:ext cx="5233630" cy="47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3a5aeeb3ded_0_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5368" y="5009288"/>
            <a:ext cx="47148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3a5aeeb3ded_0_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8180" y="3138488"/>
            <a:ext cx="5629275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3a5aeeb3ded_0_74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Aplicando Seccomp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g3a5aeeb3ded_0_74"/>
          <p:cNvSpPr/>
          <p:nvPr/>
        </p:nvSpPr>
        <p:spPr>
          <a:xfrm>
            <a:off x="368825" y="5277415"/>
            <a:ext cx="2115300" cy="535800"/>
          </a:xfrm>
          <a:prstGeom prst="rect">
            <a:avLst/>
          </a:prstGeom>
          <a:noFill/>
          <a:ln cap="flat" cmpd="sng" w="38100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3a5aeeb3ded_0_74"/>
          <p:cNvSpPr/>
          <p:nvPr/>
        </p:nvSpPr>
        <p:spPr>
          <a:xfrm>
            <a:off x="6316350" y="3299275"/>
            <a:ext cx="2269200" cy="390000"/>
          </a:xfrm>
          <a:prstGeom prst="rect">
            <a:avLst/>
          </a:prstGeom>
          <a:noFill/>
          <a:ln cap="flat" cmpd="sng" w="38100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8" name="Google Shape;408;g3a5aeeb3ded_0_74"/>
          <p:cNvGraphicFramePr/>
          <p:nvPr/>
        </p:nvGraphicFramePr>
        <p:xfrm>
          <a:off x="7523813" y="106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{0960AE39-CE03-49EF-8622-595247B7FE12}</a:tableStyleId>
              </a:tblPr>
              <a:tblGrid>
                <a:gridCol w="407625"/>
                <a:gridCol w="27503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/>
                        <a:t>0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SECCOMP_MODE_DISABLED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/>
                        <a:t>1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SECCOMP_MODE_STRICT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/>
                        <a:t>2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SECCOMP_MODE_FILTER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09" name="Google Shape;409;g3a5aeeb3ded_0_74"/>
          <p:cNvCxnSpPr>
            <a:stCxn id="406" idx="3"/>
            <a:endCxn id="407" idx="1"/>
          </p:cNvCxnSpPr>
          <p:nvPr/>
        </p:nvCxnSpPr>
        <p:spPr>
          <a:xfrm flipH="1" rot="10800000">
            <a:off x="2484125" y="3494215"/>
            <a:ext cx="3832200" cy="2051100"/>
          </a:xfrm>
          <a:prstGeom prst="straightConnector1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a5aeeb3ded_0_19"/>
          <p:cNvSpPr/>
          <p:nvPr/>
        </p:nvSpPr>
        <p:spPr>
          <a:xfrm>
            <a:off x="2234250" y="2548650"/>
            <a:ext cx="77235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Restringindo privilégios com ClusterPolicy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5" name="Google Shape;415;g3a5aeeb3ded_0_19"/>
          <p:cNvSpPr txBox="1"/>
          <p:nvPr/>
        </p:nvSpPr>
        <p:spPr>
          <a:xfrm>
            <a:off x="2234250" y="3940052"/>
            <a:ext cx="741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Impedindo interação com arquivos do host</a:t>
            </a:r>
            <a:endParaRPr b="0" i="1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6" name="Google Shape;416;g3a5aeeb3ded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2245" y="-6"/>
            <a:ext cx="1719755" cy="171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3a5aeeb3ded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2475" y="1351364"/>
            <a:ext cx="1719755" cy="1719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418" name="Google Shape;418;g3a5aeeb3ded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7824" y="977765"/>
            <a:ext cx="1484830" cy="1484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419" name="Google Shape;419;g3a5aeeb3ded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6671" y="584779"/>
            <a:ext cx="1484830" cy="1484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420" name="Google Shape;420;g3a5aeeb3ded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2245" y="1419438"/>
            <a:ext cx="1484830" cy="1484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/>
          <p:nvPr/>
        </p:nvSpPr>
        <p:spPr>
          <a:xfrm>
            <a:off x="258687" y="127670"/>
            <a:ext cx="116018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Eduardo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389748" y="1920558"/>
            <a:ext cx="3961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Staff Technical Product Manager @ Stone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389750" y="2814021"/>
            <a:ext cx="5135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Containers &amp;&amp; \</a:t>
            </a:r>
            <a:b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Platform Engineering Specialist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389748" y="3707505"/>
            <a:ext cx="320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Golden Kubestronaut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Kubestronaut &amp; Golden - Linux Foundation - Education" id="88" name="Google Shape;8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678" y="5861959"/>
            <a:ext cx="1338495" cy="803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tádio de futebol com pessoas assistindo&#10;&#10;O conteúdo gerado por IA pode estar incorreto." id="89" name="Google Shape;8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8369" y="3105984"/>
            <a:ext cx="4958210" cy="33041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m fazendo manobra com skate&#10;&#10;O conteúdo gerado por IA pode estar incorreto." id="90" name="Google Shape;9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1286" y="269438"/>
            <a:ext cx="2762147" cy="4145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no interior, teto, edifício, homem&#10;&#10;O conteúdo gerado por IA pode estar incorreto." id="91" name="Google Shape;91;p2"/>
          <p:cNvPicPr preferRelativeResize="0"/>
          <p:nvPr/>
        </p:nvPicPr>
        <p:blipFill rotWithShape="1">
          <a:blip r:embed="rId6">
            <a:alphaModFix/>
          </a:blip>
          <a:srcRect b="25203" l="13415" r="0" t="19203"/>
          <a:stretch/>
        </p:blipFill>
        <p:spPr>
          <a:xfrm>
            <a:off x="8808199" y="1114386"/>
            <a:ext cx="2945029" cy="3361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m na frente de um palco segurando um microfone&#10;&#10;O conteúdo gerado por IA pode estar incorreto." id="92" name="Google Shape;9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33513" y="2495325"/>
            <a:ext cx="2524966" cy="3366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xam Developer: Kubernetes and Cloud Native Associate" id="93" name="Google Shape;9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21350" y="5861950"/>
            <a:ext cx="803101" cy="80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70000" y="5861950"/>
            <a:ext cx="803100" cy="8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45675" y="5861962"/>
            <a:ext cx="803100" cy="78703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389748" y="4568155"/>
            <a:ext cx="320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KCNA Exam Developer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89748" y="4137830"/>
            <a:ext cx="320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CNPA + CNPE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g3a463b04af3_0_3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250" y="1100125"/>
            <a:ext cx="4381500" cy="46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3a463b04af3_0_326"/>
          <p:cNvSpPr/>
          <p:nvPr/>
        </p:nvSpPr>
        <p:spPr>
          <a:xfrm>
            <a:off x="4432525" y="3269175"/>
            <a:ext cx="2539800" cy="4467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3a463b04af3_0_326"/>
          <p:cNvSpPr/>
          <p:nvPr/>
        </p:nvSpPr>
        <p:spPr>
          <a:xfrm>
            <a:off x="4432530" y="3736630"/>
            <a:ext cx="2539800" cy="17250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3a463b04af3_0_326"/>
          <p:cNvSpPr/>
          <p:nvPr/>
        </p:nvSpPr>
        <p:spPr>
          <a:xfrm>
            <a:off x="204900" y="141975"/>
            <a:ext cx="751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Restringindo privilégios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a463b04af3_0_319"/>
          <p:cNvSpPr txBox="1"/>
          <p:nvPr/>
        </p:nvSpPr>
        <p:spPr>
          <a:xfrm>
            <a:off x="6364500" y="2533650"/>
            <a:ext cx="51642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Acesso total aos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dispositivos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host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Acesso de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root 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 host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Montar file system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4" name="Google Shape;434;g3a463b04af3_0_3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900" y="1232225"/>
            <a:ext cx="5614000" cy="4393549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3a463b04af3_0_319"/>
          <p:cNvSpPr/>
          <p:nvPr/>
        </p:nvSpPr>
        <p:spPr>
          <a:xfrm>
            <a:off x="204900" y="141975"/>
            <a:ext cx="751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Restringindo privilégios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g3a463b04af3_0_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7152" y="2379350"/>
            <a:ext cx="7157699" cy="20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3a463b04af3_0_332"/>
          <p:cNvSpPr/>
          <p:nvPr/>
        </p:nvSpPr>
        <p:spPr>
          <a:xfrm>
            <a:off x="6885385" y="2379357"/>
            <a:ext cx="2737200" cy="2391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3a463b04af3_0_332"/>
          <p:cNvSpPr/>
          <p:nvPr/>
        </p:nvSpPr>
        <p:spPr>
          <a:xfrm>
            <a:off x="204900" y="141975"/>
            <a:ext cx="751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Restringindo privilégios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g3a5aeeb3ded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679" y="1117449"/>
            <a:ext cx="5293671" cy="55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g3a5aeeb3ded_0_54"/>
          <p:cNvPicPr preferRelativeResize="0"/>
          <p:nvPr/>
        </p:nvPicPr>
        <p:blipFill rotWithShape="1">
          <a:blip r:embed="rId4">
            <a:alphaModFix/>
          </a:blip>
          <a:srcRect b="4324" l="0" r="0" t="0"/>
          <a:stretch/>
        </p:blipFill>
        <p:spPr>
          <a:xfrm>
            <a:off x="7929025" y="1117450"/>
            <a:ext cx="3381300" cy="551529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g3a5aeeb3ded_0_54"/>
          <p:cNvSpPr/>
          <p:nvPr/>
        </p:nvSpPr>
        <p:spPr>
          <a:xfrm>
            <a:off x="1419850" y="4247125"/>
            <a:ext cx="4713000" cy="13515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3a5aeeb3ded_0_54"/>
          <p:cNvSpPr/>
          <p:nvPr/>
        </p:nvSpPr>
        <p:spPr>
          <a:xfrm>
            <a:off x="8548225" y="4457725"/>
            <a:ext cx="2571300" cy="12192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3a5aeeb3ded_0_54"/>
          <p:cNvSpPr/>
          <p:nvPr/>
        </p:nvSpPr>
        <p:spPr>
          <a:xfrm>
            <a:off x="204900" y="141975"/>
            <a:ext cx="751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Restringindo privilégios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2" name="Google Shape;452;g3a5aeeb3ded_0_54"/>
          <p:cNvSpPr/>
          <p:nvPr/>
        </p:nvSpPr>
        <p:spPr>
          <a:xfrm>
            <a:off x="1376800" y="2670507"/>
            <a:ext cx="1385400" cy="2304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3a5aeeb3ded_0_54"/>
          <p:cNvSpPr/>
          <p:nvPr/>
        </p:nvSpPr>
        <p:spPr>
          <a:xfrm>
            <a:off x="8465125" y="2710332"/>
            <a:ext cx="1385400" cy="2304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g3a69b807dcd_1_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250" y="1100125"/>
            <a:ext cx="4381500" cy="46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g3a69b807dcd_1_195"/>
          <p:cNvSpPr/>
          <p:nvPr/>
        </p:nvSpPr>
        <p:spPr>
          <a:xfrm>
            <a:off x="4432525" y="3269175"/>
            <a:ext cx="2539800" cy="4467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3a69b807dcd_1_195"/>
          <p:cNvSpPr/>
          <p:nvPr/>
        </p:nvSpPr>
        <p:spPr>
          <a:xfrm>
            <a:off x="4432530" y="3736630"/>
            <a:ext cx="2539800" cy="17250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3a69b807dcd_1_195"/>
          <p:cNvSpPr/>
          <p:nvPr/>
        </p:nvSpPr>
        <p:spPr>
          <a:xfrm>
            <a:off x="204900" y="141975"/>
            <a:ext cx="751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Restringindo privilégios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g3a5aeeb3ded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630250"/>
            <a:ext cx="11887199" cy="1597489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g3a5aeeb3ded_0_42"/>
          <p:cNvSpPr/>
          <p:nvPr/>
        </p:nvSpPr>
        <p:spPr>
          <a:xfrm>
            <a:off x="163325" y="3111075"/>
            <a:ext cx="8521800" cy="11166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3a5aeeb3ded_0_42"/>
          <p:cNvSpPr/>
          <p:nvPr/>
        </p:nvSpPr>
        <p:spPr>
          <a:xfrm>
            <a:off x="204900" y="141975"/>
            <a:ext cx="751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Restringindo privilégios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g3a5aeeb3ded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900" y="1217349"/>
            <a:ext cx="5075899" cy="5058299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g3a5aeeb3ded_0_48"/>
          <p:cNvSpPr/>
          <p:nvPr/>
        </p:nvSpPr>
        <p:spPr>
          <a:xfrm>
            <a:off x="204900" y="141975"/>
            <a:ext cx="8301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Policies Aplicadas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5" name="Google Shape;475;g3a5aeeb3ded_0_48"/>
          <p:cNvSpPr/>
          <p:nvPr/>
        </p:nvSpPr>
        <p:spPr>
          <a:xfrm>
            <a:off x="487125" y="3060150"/>
            <a:ext cx="1707300" cy="369000"/>
          </a:xfrm>
          <a:prstGeom prst="rect">
            <a:avLst/>
          </a:prstGeom>
          <a:noFill/>
          <a:ln cap="flat" cmpd="sng" w="38100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3a5aeeb3ded_0_48"/>
          <p:cNvSpPr/>
          <p:nvPr/>
        </p:nvSpPr>
        <p:spPr>
          <a:xfrm>
            <a:off x="366900" y="5576150"/>
            <a:ext cx="2025300" cy="498600"/>
          </a:xfrm>
          <a:prstGeom prst="rect">
            <a:avLst/>
          </a:prstGeom>
          <a:noFill/>
          <a:ln cap="flat" cmpd="sng" w="38100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3a5aeeb3ded_0_48"/>
          <p:cNvSpPr txBox="1"/>
          <p:nvPr/>
        </p:nvSpPr>
        <p:spPr>
          <a:xfrm>
            <a:off x="5478350" y="1217350"/>
            <a:ext cx="6516000" cy="22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privileged: false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Garante que nenhuma pod tenha acesso ao host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Não permite acessar os dispositivos do host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Não permite montar arquivos do host nos containers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8" name="Google Shape;478;g3a5aeeb3ded_0_48"/>
          <p:cNvSpPr txBox="1"/>
          <p:nvPr/>
        </p:nvSpPr>
        <p:spPr>
          <a:xfrm>
            <a:off x="5478350" y="4061650"/>
            <a:ext cx="6516000" cy="22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seccomp profile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Policy que garante que nenhuma pod tenha a configuração seccomp profile insegura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Bloqueia chamadas perigosas no kernel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Diminui muito o risco de “escapar do container” e acessar o host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79" name="Google Shape;479;g3a5aeeb3ded_0_48"/>
          <p:cNvCxnSpPr>
            <a:stCxn id="475" idx="3"/>
          </p:cNvCxnSpPr>
          <p:nvPr/>
        </p:nvCxnSpPr>
        <p:spPr>
          <a:xfrm flipH="1" rot="10800000">
            <a:off x="2194425" y="1552350"/>
            <a:ext cx="3266700" cy="1692300"/>
          </a:xfrm>
          <a:prstGeom prst="straightConnector1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80" name="Google Shape;480;g3a5aeeb3ded_0_48"/>
          <p:cNvCxnSpPr/>
          <p:nvPr/>
        </p:nvCxnSpPr>
        <p:spPr>
          <a:xfrm flipH="1" rot="10800000">
            <a:off x="2385125" y="4346100"/>
            <a:ext cx="3104100" cy="1534500"/>
          </a:xfrm>
          <a:prstGeom prst="straightConnector1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a45b7613a8_1_38"/>
          <p:cNvSpPr/>
          <p:nvPr/>
        </p:nvSpPr>
        <p:spPr>
          <a:xfrm>
            <a:off x="324750" y="2712450"/>
            <a:ext cx="6196500" cy="10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rPr b="1" i="0" lang="pt-BR" sz="7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Métricas</a:t>
            </a:r>
            <a:endParaRPr b="1" i="0" sz="7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t/>
            </a:r>
            <a:endParaRPr b="1" i="0" sz="7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Grafana Labs Learning Journeys | Grafana Labs" id="486" name="Google Shape;486;g3a45b7613a8_1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8952" y="145473"/>
            <a:ext cx="2546910" cy="25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g3a45b7613a8_1_38"/>
          <p:cNvSpPr txBox="1"/>
          <p:nvPr/>
        </p:nvSpPr>
        <p:spPr>
          <a:xfrm>
            <a:off x="324750" y="3776252"/>
            <a:ext cx="741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Monitorando as operações de segurança</a:t>
            </a:r>
            <a:endParaRPr b="0" i="1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88" name="Google Shape;488;g3a45b7613a8_1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5925" y="1453830"/>
            <a:ext cx="4889400" cy="488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quivo tipo prometheus - Ícones Files e Folders" id="489" name="Google Shape;489;g3a45b7613a8_1_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75386" y="5464839"/>
            <a:ext cx="338700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quivo tipo prometheus - Ícones Files e Folders" id="490" name="Google Shape;490;g3a45b7613a8_1_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39467" y="5464839"/>
            <a:ext cx="338700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g3a45b7613a8_1_38"/>
          <p:cNvSpPr/>
          <p:nvPr/>
        </p:nvSpPr>
        <p:spPr>
          <a:xfrm>
            <a:off x="6885925" y="5119100"/>
            <a:ext cx="4815000" cy="103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ometheus monitoring &amp; observability | Dynatrace Hub" id="492" name="Google Shape;492;g3a45b7613a8_1_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72150" y="4992150"/>
            <a:ext cx="1004500" cy="100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etheus monitoring &amp; observability | Dynatrace Hub" id="493" name="Google Shape;493;g3a45b7613a8_1_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42475" y="4992150"/>
            <a:ext cx="1004500" cy="100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etheus monitoring &amp; observability | Dynatrace Hub" id="494" name="Google Shape;494;g3a45b7613a8_1_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12800" y="4992150"/>
            <a:ext cx="1004500" cy="10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a5aeeb3ded_0_96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Métricas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0" name="Google Shape;500;g3a5aeeb3ded_0_96"/>
          <p:cNvSpPr txBox="1"/>
          <p:nvPr/>
        </p:nvSpPr>
        <p:spPr>
          <a:xfrm>
            <a:off x="204904" y="1511199"/>
            <a:ext cx="51642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Expõe as métricas para o Prometheus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Total de policies aplicadas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Latência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■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Tempo de processamento das requests analisadas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■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Tempo de aplicação das mutações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Total de requisições de Admission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Dashboard Grafana mantido pela comunidade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1" name="Google Shape;501;g3a5aeeb3ded_0_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9725" y="1258650"/>
            <a:ext cx="5956725" cy="4792324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g3a5aeeb3ded_0_96"/>
          <p:cNvSpPr txBox="1"/>
          <p:nvPr/>
        </p:nvSpPr>
        <p:spPr>
          <a:xfrm>
            <a:off x="4977600" y="6519300"/>
            <a:ext cx="223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https://kyverno.io/docs/monitoring/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a45b7613a8_1_44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Métricas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8" name="Google Shape;508;g3a45b7613a8_1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37887"/>
            <a:ext cx="11887198" cy="4582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258687" y="127670"/>
            <a:ext cx="116018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Flávio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364360" y="2862305"/>
            <a:ext cx="51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Platform Engineer @ CI&amp;T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364398" y="3308167"/>
            <a:ext cx="51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Security Specialist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534" y="5662451"/>
            <a:ext cx="832952" cy="83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0842" y="421025"/>
            <a:ext cx="2428626" cy="32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2287" y="1386524"/>
            <a:ext cx="3127901" cy="34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70542" y="3657870"/>
            <a:ext cx="2633602" cy="291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a45b7613a8_1_131"/>
          <p:cNvSpPr/>
          <p:nvPr/>
        </p:nvSpPr>
        <p:spPr>
          <a:xfrm>
            <a:off x="7138650" y="2458075"/>
            <a:ext cx="944700" cy="101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3a45b7613a8_1_131"/>
          <p:cNvSpPr/>
          <p:nvPr/>
        </p:nvSpPr>
        <p:spPr>
          <a:xfrm>
            <a:off x="5488450" y="2088150"/>
            <a:ext cx="944700" cy="101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g3a45b7613a8_1_131"/>
          <p:cNvSpPr/>
          <p:nvPr/>
        </p:nvSpPr>
        <p:spPr>
          <a:xfrm>
            <a:off x="832150" y="2728950"/>
            <a:ext cx="72513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pt-BR" sz="88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Obrigado!</a:t>
            </a:r>
            <a:endParaRPr b="1" i="0" sz="88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16" name="Google Shape;516;g3a45b7613a8_1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4425" y="984305"/>
            <a:ext cx="4889400" cy="488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517" name="Google Shape;517;g3a45b7613a8_1_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3925" y="4946950"/>
            <a:ext cx="425473" cy="425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518" name="Google Shape;518;g3a45b7613a8_1_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6391" y="4946950"/>
            <a:ext cx="425473" cy="425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519" name="Google Shape;519;g3a45b7613a8_1_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8878" y="4946950"/>
            <a:ext cx="425473" cy="42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463b04af3_0_387"/>
          <p:cNvSpPr txBox="1"/>
          <p:nvPr/>
        </p:nvSpPr>
        <p:spPr>
          <a:xfrm>
            <a:off x="204904" y="911468"/>
            <a:ext cx="10792800" cy="58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794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1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Arquitetura K8s</a:t>
            </a:r>
            <a:endParaRPr b="0" i="1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kube-api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admission control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1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Kyverno 101</a:t>
            </a:r>
            <a:endParaRPr b="1" i="1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■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Why Kyverno? - </a:t>
            </a: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PSS vs Kyverno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■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ClusterPolicy - </a:t>
            </a: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deixando seu cluster seguro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●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Policy rules - </a:t>
            </a: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estruturas das cluster policies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●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Policy settings - </a:t>
            </a: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configurações específicas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■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Policy Exception -</a:t>
            </a: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exceções sem alterar as policies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■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Cleanup Policy</a:t>
            </a: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- removendo recursos de forma periódica</a:t>
            </a:r>
            <a:endParaRPr b="1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■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Dynamic Admission Controller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1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 Cases - </a:t>
            </a:r>
            <a:r>
              <a:rPr b="0" i="1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Explorando e remediando vulnerabilidades!</a:t>
            </a:r>
            <a:endParaRPr b="0" i="1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Seccomp</a:t>
            </a: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- Impedindo chamadas ao kernel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•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Restringindo privilégios</a:t>
            </a: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- Impedindo interação com arquivos do host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1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Métricas - </a:t>
            </a:r>
            <a:r>
              <a:rPr b="0" i="1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Monitorando as operações de segurança</a:t>
            </a:r>
            <a:endParaRPr b="0" i="1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g3a463b04af3_0_387"/>
          <p:cNvSpPr/>
          <p:nvPr/>
        </p:nvSpPr>
        <p:spPr>
          <a:xfrm>
            <a:off x="204904" y="141982"/>
            <a:ext cx="619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Agenda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204904" y="141982"/>
            <a:ext cx="619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Arquitetura k8s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Ícone&#10;&#10;O conteúdo gerado por IA pode estar incorreto."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6450" y="141975"/>
            <a:ext cx="769499" cy="76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 title="Captura de Tela 2025-11-19 às 23.39.51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875" y="911482"/>
            <a:ext cx="11250247" cy="564171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4309250" y="6519300"/>
            <a:ext cx="350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https://kubernetes.io/docs/concepts/overview/components/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7215166" y="1749250"/>
            <a:ext cx="2061000" cy="35253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204900" y="141975"/>
            <a:ext cx="8190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Arquitetura k8s</a:t>
            </a:r>
            <a:r>
              <a:rPr b="1" i="0" lang="pt-BR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b="0" i="0" lang="pt-BR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kube-api</a:t>
            </a:r>
            <a:endParaRPr b="1" i="0" sz="4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341" y="3231987"/>
            <a:ext cx="567399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bectl - Developer / Programmer / Software Engineer Kiss Cut Sticker –  ByteVibe"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6925" y="1746450"/>
            <a:ext cx="3525176" cy="3525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goCD Playground | KodeKloud" id="132" name="Google Shape;13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4870" y="3983338"/>
            <a:ext cx="1009305" cy="128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lm icon" id="133" name="Google Shape;13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48975" y="1746450"/>
            <a:ext cx="1181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using laptop - freelance concept | Premium Vector" id="134" name="Google Shape;13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4904" y="2554662"/>
            <a:ext cx="1908776" cy="1908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6"/>
          <p:cNvCxnSpPr>
            <a:stCxn id="134" idx="3"/>
          </p:cNvCxnSpPr>
          <p:nvPr/>
        </p:nvCxnSpPr>
        <p:spPr>
          <a:xfrm flipH="1" rot="10800000">
            <a:off x="2113680" y="3505150"/>
            <a:ext cx="1001100" cy="3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6" name="Google Shape;136;p6"/>
          <p:cNvCxnSpPr>
            <a:endCxn id="130" idx="1"/>
          </p:cNvCxnSpPr>
          <p:nvPr/>
        </p:nvCxnSpPr>
        <p:spPr>
          <a:xfrm>
            <a:off x="5727341" y="3508437"/>
            <a:ext cx="1608000" cy="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7" name="Google Shape;137;p6"/>
          <p:cNvCxnSpPr>
            <a:stCxn id="133" idx="3"/>
            <a:endCxn id="130" idx="1"/>
          </p:cNvCxnSpPr>
          <p:nvPr/>
        </p:nvCxnSpPr>
        <p:spPr>
          <a:xfrm>
            <a:off x="5230075" y="2337000"/>
            <a:ext cx="2105400" cy="117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8" name="Google Shape;138;p6"/>
          <p:cNvCxnSpPr>
            <a:stCxn id="132" idx="3"/>
            <a:endCxn id="130" idx="1"/>
          </p:cNvCxnSpPr>
          <p:nvPr/>
        </p:nvCxnSpPr>
        <p:spPr>
          <a:xfrm flipH="1" rot="10800000">
            <a:off x="5144175" y="3509088"/>
            <a:ext cx="2191200" cy="1118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39" name="Google Shape;139;p6"/>
          <p:cNvSpPr txBox="1"/>
          <p:nvPr/>
        </p:nvSpPr>
        <p:spPr>
          <a:xfrm>
            <a:off x="4389163" y="911463"/>
            <a:ext cx="50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6"/>
          <p:cNvCxnSpPr>
            <a:stCxn id="139" idx="3"/>
            <a:endCxn id="130" idx="1"/>
          </p:cNvCxnSpPr>
          <p:nvPr/>
        </p:nvCxnSpPr>
        <p:spPr>
          <a:xfrm>
            <a:off x="4889863" y="1188513"/>
            <a:ext cx="2445600" cy="232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1" name="Google Shape;141;p6"/>
          <p:cNvCxnSpPr>
            <a:stCxn id="142" idx="3"/>
            <a:endCxn id="130" idx="1"/>
          </p:cNvCxnSpPr>
          <p:nvPr/>
        </p:nvCxnSpPr>
        <p:spPr>
          <a:xfrm flipH="1" rot="10800000">
            <a:off x="5144175" y="3508950"/>
            <a:ext cx="2191200" cy="2548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143" name="Google Shape;14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39541" y="2035648"/>
            <a:ext cx="567400" cy="55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39541" y="2833200"/>
            <a:ext cx="567400" cy="55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239541" y="3630750"/>
            <a:ext cx="567400" cy="55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239541" y="4428300"/>
            <a:ext cx="567400" cy="55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943166" y="1749250"/>
            <a:ext cx="333000" cy="3251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6"/>
          <p:cNvCxnSpPr>
            <a:stCxn id="130" idx="3"/>
            <a:endCxn id="143" idx="1"/>
          </p:cNvCxnSpPr>
          <p:nvPr/>
        </p:nvCxnSpPr>
        <p:spPr>
          <a:xfrm flipH="1" rot="10800000">
            <a:off x="7902740" y="2312637"/>
            <a:ext cx="336900" cy="119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9" name="Google Shape;149;p6"/>
          <p:cNvCxnSpPr>
            <a:stCxn id="130" idx="3"/>
            <a:endCxn id="144" idx="1"/>
          </p:cNvCxnSpPr>
          <p:nvPr/>
        </p:nvCxnSpPr>
        <p:spPr>
          <a:xfrm flipH="1" rot="10800000">
            <a:off x="7902740" y="3110337"/>
            <a:ext cx="336900" cy="39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0" name="Google Shape;150;p6"/>
          <p:cNvCxnSpPr>
            <a:stCxn id="130" idx="3"/>
            <a:endCxn id="145" idx="1"/>
          </p:cNvCxnSpPr>
          <p:nvPr/>
        </p:nvCxnSpPr>
        <p:spPr>
          <a:xfrm>
            <a:off x="7902740" y="3509037"/>
            <a:ext cx="336900" cy="39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1" name="Google Shape;151;p6"/>
          <p:cNvCxnSpPr>
            <a:stCxn id="130" idx="3"/>
            <a:endCxn id="146" idx="1"/>
          </p:cNvCxnSpPr>
          <p:nvPr/>
        </p:nvCxnSpPr>
        <p:spPr>
          <a:xfrm>
            <a:off x="7902740" y="3509037"/>
            <a:ext cx="336900" cy="119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8265" y="141975"/>
            <a:ext cx="787958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393451" y="3231773"/>
            <a:ext cx="567400" cy="55410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9437526" y="2857075"/>
            <a:ext cx="2061000" cy="998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9589926" y="3009475"/>
            <a:ext cx="2061000" cy="998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9742326" y="3161875"/>
            <a:ext cx="2061000" cy="998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6"/>
          <p:cNvCxnSpPr>
            <a:stCxn id="130" idx="3"/>
          </p:cNvCxnSpPr>
          <p:nvPr/>
        </p:nvCxnSpPr>
        <p:spPr>
          <a:xfrm flipH="1" rot="10800000">
            <a:off x="7902740" y="3505137"/>
            <a:ext cx="23676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Crossplane Icon Logo PNG Vector (SVG) Free Download" id="142" name="Google Shape;142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134875" y="5552500"/>
            <a:ext cx="1009300" cy="100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a3503ac4af_0_0"/>
          <p:cNvSpPr/>
          <p:nvPr/>
        </p:nvSpPr>
        <p:spPr>
          <a:xfrm>
            <a:off x="4690325" y="2484600"/>
            <a:ext cx="5361900" cy="3110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a3503ac4af_0_0"/>
          <p:cNvSpPr/>
          <p:nvPr/>
        </p:nvSpPr>
        <p:spPr>
          <a:xfrm>
            <a:off x="204900" y="141975"/>
            <a:ext cx="10660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Arquitetura k8s</a:t>
            </a:r>
            <a:r>
              <a:rPr b="1" i="0" lang="pt-BR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b="0" i="0" lang="pt-BR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Admission Control</a:t>
            </a:r>
            <a:endParaRPr b="1" i="0" sz="4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Google Shape;164;g3a3503ac4af_0_0"/>
          <p:cNvSpPr/>
          <p:nvPr/>
        </p:nvSpPr>
        <p:spPr>
          <a:xfrm>
            <a:off x="1418055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API HTTP handler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g3a3503ac4af_0_0"/>
          <p:cNvSpPr/>
          <p:nvPr/>
        </p:nvSpPr>
        <p:spPr>
          <a:xfrm>
            <a:off x="3197447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Authn e Authz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g3a3503ac4af_0_0"/>
          <p:cNvSpPr/>
          <p:nvPr/>
        </p:nvSpPr>
        <p:spPr>
          <a:xfrm>
            <a:off x="4976822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Mutating admission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g3a3503ac4af_0_0"/>
          <p:cNvSpPr/>
          <p:nvPr/>
        </p:nvSpPr>
        <p:spPr>
          <a:xfrm>
            <a:off x="6756197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Schema validation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g3a3503ac4af_0_0"/>
          <p:cNvSpPr/>
          <p:nvPr/>
        </p:nvSpPr>
        <p:spPr>
          <a:xfrm>
            <a:off x="8535572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Validating admission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g3a3503ac4af_0_0"/>
          <p:cNvSpPr/>
          <p:nvPr/>
        </p:nvSpPr>
        <p:spPr>
          <a:xfrm>
            <a:off x="10314947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Persist to etcd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70" name="Google Shape;170;g3a3503ac4af_0_0"/>
          <p:cNvCxnSpPr/>
          <p:nvPr/>
        </p:nvCxnSpPr>
        <p:spPr>
          <a:xfrm>
            <a:off x="643980" y="3505675"/>
            <a:ext cx="774000" cy="9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1" name="Google Shape;171;g3a3503ac4af_0_0"/>
          <p:cNvCxnSpPr>
            <a:endCxn id="165" idx="1"/>
          </p:cNvCxnSpPr>
          <p:nvPr/>
        </p:nvCxnSpPr>
        <p:spPr>
          <a:xfrm>
            <a:off x="2770847" y="35149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2" name="Google Shape;172;g3a3503ac4af_0_0"/>
          <p:cNvCxnSpPr/>
          <p:nvPr/>
        </p:nvCxnSpPr>
        <p:spPr>
          <a:xfrm>
            <a:off x="4550172" y="35173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3" name="Google Shape;173;g3a3503ac4af_0_0"/>
          <p:cNvCxnSpPr/>
          <p:nvPr/>
        </p:nvCxnSpPr>
        <p:spPr>
          <a:xfrm>
            <a:off x="6329559" y="35149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4" name="Google Shape;174;g3a3503ac4af_0_0"/>
          <p:cNvCxnSpPr/>
          <p:nvPr/>
        </p:nvCxnSpPr>
        <p:spPr>
          <a:xfrm>
            <a:off x="8108934" y="35173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5" name="Google Shape;175;g3a3503ac4af_0_0"/>
          <p:cNvCxnSpPr/>
          <p:nvPr/>
        </p:nvCxnSpPr>
        <p:spPr>
          <a:xfrm>
            <a:off x="9888322" y="35173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6" name="Google Shape;176;g3a3503ac4af_0_0"/>
          <p:cNvSpPr/>
          <p:nvPr/>
        </p:nvSpPr>
        <p:spPr>
          <a:xfrm>
            <a:off x="4976825" y="4051700"/>
            <a:ext cx="1352700" cy="375600"/>
          </a:xfrm>
          <a:prstGeom prst="roundRect">
            <a:avLst>
              <a:gd fmla="val 16667" name="adj"/>
            </a:avLst>
          </a:prstGeom>
          <a:solidFill>
            <a:srgbClr val="3782C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2"/>
              <a:buFont typeface="Arial"/>
              <a:buNone/>
            </a:pPr>
            <a: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Namespace</a:t>
            </a:r>
            <a:b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AutoProvision</a:t>
            </a:r>
            <a:endParaRPr b="0" i="0" sz="1142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g3a3503ac4af_0_0"/>
          <p:cNvSpPr txBox="1"/>
          <p:nvPr/>
        </p:nvSpPr>
        <p:spPr>
          <a:xfrm>
            <a:off x="524350" y="2879375"/>
            <a:ext cx="8937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1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API request</a:t>
            </a:r>
            <a:endParaRPr b="1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Guard PNG, Vector, PSD, and Clipart With Transparent Background for Free  Download | Pngtree" id="178" name="Google Shape;178;g3a3503ac4a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3545" y="1025520"/>
            <a:ext cx="1995475" cy="19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a3503ac4af_0_0"/>
          <p:cNvSpPr txBox="1"/>
          <p:nvPr/>
        </p:nvSpPr>
        <p:spPr>
          <a:xfrm>
            <a:off x="4207650" y="6519300"/>
            <a:ext cx="467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https://kubernetes.io/docs/reference/access-authn-authz/admission-controllers/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a3503ac4af_0_0"/>
          <p:cNvSpPr/>
          <p:nvPr/>
        </p:nvSpPr>
        <p:spPr>
          <a:xfrm>
            <a:off x="8535575" y="4051700"/>
            <a:ext cx="1352700" cy="375600"/>
          </a:xfrm>
          <a:prstGeom prst="roundRect">
            <a:avLst>
              <a:gd fmla="val 16667" name="adj"/>
            </a:avLst>
          </a:prstGeom>
          <a:solidFill>
            <a:srgbClr val="3782C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2"/>
              <a:buFont typeface="Arial"/>
              <a:buNone/>
            </a:pPr>
            <a: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Namespace</a:t>
            </a:r>
            <a:b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Exists</a:t>
            </a:r>
            <a:endParaRPr b="0" i="0" sz="1142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g3a3503ac4af_0_0"/>
          <p:cNvSpPr/>
          <p:nvPr/>
        </p:nvSpPr>
        <p:spPr>
          <a:xfrm>
            <a:off x="8535575" y="4528150"/>
            <a:ext cx="1352700" cy="375600"/>
          </a:xfrm>
          <a:prstGeom prst="roundRect">
            <a:avLst>
              <a:gd fmla="val 16667" name="adj"/>
            </a:avLst>
          </a:prstGeom>
          <a:solidFill>
            <a:srgbClr val="3782C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2"/>
              <a:buFont typeface="Arial"/>
              <a:buNone/>
            </a:pPr>
            <a: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PodSecurity</a:t>
            </a:r>
            <a:endParaRPr b="0" i="0" sz="1142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g3a3503ac4af_0_0"/>
          <p:cNvSpPr/>
          <p:nvPr/>
        </p:nvSpPr>
        <p:spPr>
          <a:xfrm>
            <a:off x="4976775" y="5024125"/>
            <a:ext cx="4911600" cy="375600"/>
          </a:xfrm>
          <a:prstGeom prst="roundRect">
            <a:avLst>
              <a:gd fmla="val 16667" name="adj"/>
            </a:avLst>
          </a:prstGeom>
          <a:solidFill>
            <a:srgbClr val="3782C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2"/>
              <a:buFont typeface="Arial"/>
              <a:buNone/>
            </a:pPr>
            <a: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AlwaysPullImages</a:t>
            </a:r>
            <a:endParaRPr b="0" i="0" sz="1142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g3a3503ac4af_0_0"/>
          <p:cNvSpPr/>
          <p:nvPr/>
        </p:nvSpPr>
        <p:spPr>
          <a:xfrm>
            <a:off x="4976825" y="4537913"/>
            <a:ext cx="1352700" cy="375600"/>
          </a:xfrm>
          <a:prstGeom prst="roundRect">
            <a:avLst>
              <a:gd fmla="val 16667" name="adj"/>
            </a:avLst>
          </a:prstGeom>
          <a:solidFill>
            <a:srgbClr val="3782C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2"/>
              <a:buFont typeface="Arial"/>
              <a:buNone/>
            </a:pPr>
            <a: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PodTopology</a:t>
            </a:r>
            <a:b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Labels </a:t>
            </a:r>
            <a:endParaRPr b="0" i="0" sz="1142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a463b04af3_0_54"/>
          <p:cNvSpPr/>
          <p:nvPr/>
        </p:nvSpPr>
        <p:spPr>
          <a:xfrm>
            <a:off x="358086" y="2268229"/>
            <a:ext cx="61965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rPr b="1" i="0" lang="pt-BR" sz="7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Kyverno 101</a:t>
            </a:r>
            <a:endParaRPr b="1" i="0" sz="7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g3a463b04af3_0_54"/>
          <p:cNvSpPr txBox="1"/>
          <p:nvPr/>
        </p:nvSpPr>
        <p:spPr>
          <a:xfrm>
            <a:off x="358086" y="3481271"/>
            <a:ext cx="58275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Políticas e compliance sob medida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earn By Doing: Kubernetes Policies with Kyverno Course | KodeKloud" id="190" name="Google Shape;190;g3a463b04af3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0639" y="605478"/>
            <a:ext cx="6763625" cy="553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2025-10-11T01:45:19Z</dcterms:created>
</cp:coreProperties>
</file>