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5143500" cx="9144000"/>
  <p:notesSz cx="6858000" cy="9144000"/>
  <p:embeddedFontLst>
    <p:embeddedFont>
      <p:font typeface="Poppins"/>
      <p:regular r:id="rId55"/>
      <p:bold r:id="rId56"/>
      <p:italic r:id="rId57"/>
      <p:boldItalic r:id="rId58"/>
    </p:embeddedFont>
    <p:embeddedFont>
      <p:font typeface="Source Code Pro"/>
      <p:regular r:id="rId59"/>
      <p:bold r:id="rId60"/>
      <p:italic r:id="rId61"/>
      <p:boldItalic r:id="rId62"/>
    </p:embeddedFont>
    <p:embeddedFont>
      <p:font typeface="Oswald"/>
      <p:regular r:id="rId63"/>
      <p:bold r:id="rId64"/>
    </p:embeddedFont>
    <p:embeddedFont>
      <p:font typeface="Poppins ExtraBold"/>
      <p:bold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SourceCodePro-boldItalic.fntdata"/><Relationship Id="rId61" Type="http://schemas.openxmlformats.org/officeDocument/2006/relationships/font" Target="fonts/SourceCodePro-italic.fntdata"/><Relationship Id="rId20" Type="http://schemas.openxmlformats.org/officeDocument/2006/relationships/slide" Target="slides/slide14.xml"/><Relationship Id="rId64" Type="http://schemas.openxmlformats.org/officeDocument/2006/relationships/font" Target="fonts/Oswald-bold.fntdata"/><Relationship Id="rId63" Type="http://schemas.openxmlformats.org/officeDocument/2006/relationships/font" Target="fonts/Oswald-regular.fntdata"/><Relationship Id="rId22" Type="http://schemas.openxmlformats.org/officeDocument/2006/relationships/slide" Target="slides/slide16.xml"/><Relationship Id="rId66" Type="http://schemas.openxmlformats.org/officeDocument/2006/relationships/font" Target="fonts/PoppinsExtraBold-boldItalic.fntdata"/><Relationship Id="rId21" Type="http://schemas.openxmlformats.org/officeDocument/2006/relationships/slide" Target="slides/slide15.xml"/><Relationship Id="rId65" Type="http://schemas.openxmlformats.org/officeDocument/2006/relationships/font" Target="fonts/PoppinsExtraBold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SourceCodePro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Poppins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Poppins-italic.fntdata"/><Relationship Id="rId12" Type="http://schemas.openxmlformats.org/officeDocument/2006/relationships/slide" Target="slides/slide6.xml"/><Relationship Id="rId56" Type="http://schemas.openxmlformats.org/officeDocument/2006/relationships/font" Target="fonts/Poppins-bold.fntdata"/><Relationship Id="rId15" Type="http://schemas.openxmlformats.org/officeDocument/2006/relationships/slide" Target="slides/slide9.xml"/><Relationship Id="rId59" Type="http://schemas.openxmlformats.org/officeDocument/2006/relationships/font" Target="fonts/SourceCodePro-regular.fntdata"/><Relationship Id="rId14" Type="http://schemas.openxmlformats.org/officeDocument/2006/relationships/slide" Target="slides/slide8.xml"/><Relationship Id="rId58" Type="http://schemas.openxmlformats.org/officeDocument/2006/relationships/font" Target="fonts/Poppi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08e405f0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208e405f0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08e405f00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08e405f00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08e405f00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208e405f0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08e405f00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208e405f00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08e405f00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08e405f0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08e405f00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208e405f00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08e405f00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208e405f00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208e405f00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208e405f00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08e405f00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08e405f00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08e405f00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208e405f00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08e405f00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208e405f00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08e405f0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208e405f0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08e405f00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208e405f00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cb96b7ff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cb96b7ff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cb96b7ff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4cb96b7ff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cb96b7ff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4cb96b7ff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4cb96b7ff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4cb96b7ff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cb96b7ff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4cb96b7ff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4cb96b7ff0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4cb96b7ff0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4cb96b7ff0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4cb96b7ff0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4cb96b7ff0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4cb96b7ff0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4cb96b7ff0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4cb96b7ff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41674e39e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3b41674e39e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4cb96b7ff0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4cb96b7ff0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4cb96b7ff0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4cb96b7ff0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4cb96b7ff0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4cb96b7ff0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4cb96b7ff0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4cb96b7ff0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4cb96b7ff0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4cb96b7ff0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4cb96b7ff0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4cb96b7ff0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4cb96b7ff0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4cb96b7ff0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4cb96b7ff0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4cb96b7ff0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4cb96b7ff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4cb96b7ff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4cb96b7ff0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4cb96b7ff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08e405f0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08e405f0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4cb96b7ff0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4cb96b7ff0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4cb96b7ff0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4cb96b7ff0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4cb96b7ff0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4cb96b7ff0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4cb96b7f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4cb96b7f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4cb96b7ff0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4cb96b7ff0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208e405f0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208e405f0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208e405f00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2208e405f00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208e405f00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208e405f00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208e405f00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2208e405f00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d6f9f1c8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4d6f9f1c8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08e405f0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08e405f0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08e405f0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08e405f0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08e405f0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08e405f0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08e405f00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08e405f00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9" name="Google Shape;99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toryset.com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jpg"/><Relationship Id="rId10" Type="http://schemas.openxmlformats.org/officeDocument/2006/relationships/image" Target="../media/image28.png"/><Relationship Id="rId13" Type="http://schemas.openxmlformats.org/officeDocument/2006/relationships/image" Target="../media/image16.png"/><Relationship Id="rId12" Type="http://schemas.openxmlformats.org/officeDocument/2006/relationships/hyperlink" Target="https://www.linkedin.com/in/emunari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8.png"/><Relationship Id="rId4" Type="http://schemas.openxmlformats.org/officeDocument/2006/relationships/image" Target="../media/image29.png"/><Relationship Id="rId9" Type="http://schemas.openxmlformats.org/officeDocument/2006/relationships/image" Target="../media/image49.png"/><Relationship Id="rId15" Type="http://schemas.openxmlformats.org/officeDocument/2006/relationships/image" Target="../media/image3.png"/><Relationship Id="rId14" Type="http://schemas.openxmlformats.org/officeDocument/2006/relationships/hyperlink" Target="https://medium.com/@dumunari" TargetMode="External"/><Relationship Id="rId17" Type="http://schemas.openxmlformats.org/officeDocument/2006/relationships/image" Target="../media/image7.png"/><Relationship Id="rId16" Type="http://schemas.openxmlformats.org/officeDocument/2006/relationships/hyperlink" Target="https://github.com/dumunari" TargetMode="External"/><Relationship Id="rId5" Type="http://schemas.openxmlformats.org/officeDocument/2006/relationships/image" Target="../media/image57.png"/><Relationship Id="rId19" Type="http://schemas.openxmlformats.org/officeDocument/2006/relationships/image" Target="../media/image2.png"/><Relationship Id="rId6" Type="http://schemas.openxmlformats.org/officeDocument/2006/relationships/image" Target="../media/image52.png"/><Relationship Id="rId18" Type="http://schemas.openxmlformats.org/officeDocument/2006/relationships/hyperlink" Target="https://certdirectory.io/profile/f8ea5ff1-1ce5-4a6b-9575-f37733d40553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9.png"/><Relationship Id="rId22" Type="http://schemas.openxmlformats.org/officeDocument/2006/relationships/image" Target="../media/image33.png"/><Relationship Id="rId21" Type="http://schemas.openxmlformats.org/officeDocument/2006/relationships/image" Target="../media/image38.png"/><Relationship Id="rId24" Type="http://schemas.openxmlformats.org/officeDocument/2006/relationships/image" Target="../media/image37.png"/><Relationship Id="rId23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26" Type="http://schemas.openxmlformats.org/officeDocument/2006/relationships/image" Target="../media/image40.png"/><Relationship Id="rId25" Type="http://schemas.openxmlformats.org/officeDocument/2006/relationships/image" Target="../media/image36.png"/><Relationship Id="rId28" Type="http://schemas.openxmlformats.org/officeDocument/2006/relationships/image" Target="../media/image44.png"/><Relationship Id="rId27" Type="http://schemas.openxmlformats.org/officeDocument/2006/relationships/image" Target="../media/image45.png"/><Relationship Id="rId5" Type="http://schemas.openxmlformats.org/officeDocument/2006/relationships/image" Target="../media/image14.png"/><Relationship Id="rId6" Type="http://schemas.openxmlformats.org/officeDocument/2006/relationships/image" Target="../media/image27.png"/><Relationship Id="rId29" Type="http://schemas.openxmlformats.org/officeDocument/2006/relationships/image" Target="../media/image43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Relationship Id="rId31" Type="http://schemas.openxmlformats.org/officeDocument/2006/relationships/image" Target="../media/image47.png"/><Relationship Id="rId30" Type="http://schemas.openxmlformats.org/officeDocument/2006/relationships/image" Target="../media/image41.png"/><Relationship Id="rId11" Type="http://schemas.openxmlformats.org/officeDocument/2006/relationships/image" Target="../media/image19.png"/><Relationship Id="rId10" Type="http://schemas.openxmlformats.org/officeDocument/2006/relationships/image" Target="../media/image30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7" Type="http://schemas.openxmlformats.org/officeDocument/2006/relationships/image" Target="../media/image34.png"/><Relationship Id="rId16" Type="http://schemas.openxmlformats.org/officeDocument/2006/relationships/image" Target="../media/image35.png"/><Relationship Id="rId19" Type="http://schemas.openxmlformats.org/officeDocument/2006/relationships/image" Target="../media/image31.png"/><Relationship Id="rId18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6.png"/><Relationship Id="rId4" Type="http://schemas.openxmlformats.org/officeDocument/2006/relationships/image" Target="../media/image42.jpg"/><Relationship Id="rId9" Type="http://schemas.openxmlformats.org/officeDocument/2006/relationships/image" Target="../media/image54.png"/><Relationship Id="rId5" Type="http://schemas.openxmlformats.org/officeDocument/2006/relationships/image" Target="../media/image46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3.png"/></Relationships>
</file>

<file path=ppt/slides/_rels/slide3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9.png"/><Relationship Id="rId22" Type="http://schemas.openxmlformats.org/officeDocument/2006/relationships/image" Target="../media/image33.png"/><Relationship Id="rId21" Type="http://schemas.openxmlformats.org/officeDocument/2006/relationships/image" Target="../media/image38.png"/><Relationship Id="rId24" Type="http://schemas.openxmlformats.org/officeDocument/2006/relationships/image" Target="../media/image37.png"/><Relationship Id="rId23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26" Type="http://schemas.openxmlformats.org/officeDocument/2006/relationships/image" Target="../media/image45.png"/><Relationship Id="rId25" Type="http://schemas.openxmlformats.org/officeDocument/2006/relationships/image" Target="../media/image40.png"/><Relationship Id="rId28" Type="http://schemas.openxmlformats.org/officeDocument/2006/relationships/image" Target="../media/image43.png"/><Relationship Id="rId27" Type="http://schemas.openxmlformats.org/officeDocument/2006/relationships/image" Target="../media/image44.png"/><Relationship Id="rId5" Type="http://schemas.openxmlformats.org/officeDocument/2006/relationships/image" Target="../media/image14.png"/><Relationship Id="rId6" Type="http://schemas.openxmlformats.org/officeDocument/2006/relationships/image" Target="../media/image27.png"/><Relationship Id="rId29" Type="http://schemas.openxmlformats.org/officeDocument/2006/relationships/image" Target="../media/image4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Relationship Id="rId31" Type="http://schemas.openxmlformats.org/officeDocument/2006/relationships/image" Target="../media/image36.png"/><Relationship Id="rId30" Type="http://schemas.openxmlformats.org/officeDocument/2006/relationships/image" Target="../media/image41.png"/><Relationship Id="rId11" Type="http://schemas.openxmlformats.org/officeDocument/2006/relationships/image" Target="../media/image19.png"/><Relationship Id="rId10" Type="http://schemas.openxmlformats.org/officeDocument/2006/relationships/image" Target="../media/image30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7" Type="http://schemas.openxmlformats.org/officeDocument/2006/relationships/image" Target="../media/image34.png"/><Relationship Id="rId16" Type="http://schemas.openxmlformats.org/officeDocument/2006/relationships/image" Target="../media/image35.png"/><Relationship Id="rId19" Type="http://schemas.openxmlformats.org/officeDocument/2006/relationships/image" Target="../media/image31.png"/><Relationship Id="rId18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www.gartner.com.br/pt-br/artigos/o-que-e-engenharia-de-plataforma" TargetMode="External"/><Relationship Id="rId4" Type="http://schemas.openxmlformats.org/officeDocument/2006/relationships/hyperlink" Target="https://engsoftmoderna.info/" TargetMode="External"/><Relationship Id="rId9" Type="http://schemas.openxmlformats.org/officeDocument/2006/relationships/hyperlink" Target="https://www.amazon.com.br/Manual-DevOps-confiabilidade-organiza%C3%A7%C3%B5es-tecnol%C3%B3gicas/dp/8550802697/ref=asc_df_8550802697/?tag=googleshopp00-20&amp;linkCode=df0&amp;hvadid=379715964603&amp;hvpos=&amp;hvnetw=g&amp;hvrand=3837109701166814730&amp;hvpone=&amp;hvptwo=&amp;hvqmt=&amp;hvdev=c&amp;hvdvcmdl=&amp;hvlocint=&amp;hvlocphy=9100328&amp;hvtargid=pla-809606891693&amp;psc=1&amp;mcid=d74d2ed4e301353db476e93354dd0256" TargetMode="External"/><Relationship Id="rId5" Type="http://schemas.openxmlformats.org/officeDocument/2006/relationships/hyperlink" Target="https://aws.amazon.com/pt/devops/what-is-devops/" TargetMode="External"/><Relationship Id="rId6" Type="http://schemas.openxmlformats.org/officeDocument/2006/relationships/hyperlink" Target="https://martinhosebastiao.medium.com/devops-calms-e-princ%C3%ADpios-950b63532007" TargetMode="External"/><Relationship Id="rId7" Type="http://schemas.openxmlformats.org/officeDocument/2006/relationships/hyperlink" Target="https://spacelift.io/blog/platform-engineering-vs-devops#what-is-devops" TargetMode="External"/><Relationship Id="rId8" Type="http://schemas.openxmlformats.org/officeDocument/2006/relationships/hyperlink" Target="https://www.amazon.com.br/Projeto-Unic%C3%B3rnio-Romance-Desenvolvedores-Disrup%C3%A7%C3%A3o/dp/6555203447/ref=sr_1_1?__mk_pt_BR=%C3%85M%C3%85%C5%BD%C3%95%C3%91&amp;crid=1BWW3L88JCUTZ&amp;dib=eyJ2IjoiMSJ9.PSw8B9tSmVYcGPgB9S-UdvKoTxPq26NMoNkn1d3-8gvVFQFuZqz6LDIEeGapsqqai1LME3pwtMSySRRvE4YgoVnLUZaCkitnxYRD7rjVZzuEoqJ4QNUr9it7gHQ9RgvG1H9N6NV3pDB-hioXQJu9bx3aSQ-LuTL8Dhfm2TIEWpCBFKaQqvqsJ__OidmfyweRpGqY9kPYINgVE0NFsbKFQ7hPlnemY5b6NlqwXJBXars.dzyx9XcysN00lnXzsfzTneRsXSAtybC3-VfdZEDkMgc&amp;dib_tag=se&amp;keywords=projeto+unicornio&amp;qid=1724634412&amp;s=books&amp;sprefix=projeto+uniconri%2Cstripbooks%2C232&amp;sr=1-1" TargetMode="External"/><Relationship Id="rId11" Type="http://schemas.openxmlformats.org/officeDocument/2006/relationships/hyperlink" Target="https://sre.google/" TargetMode="External"/><Relationship Id="rId10" Type="http://schemas.openxmlformats.org/officeDocument/2006/relationships/hyperlink" Target="https://www.amazon.com.br/Accelerate-Software-Performing-Technology-Organizations-ebook/dp/B07B9F83WM" TargetMode="External"/><Relationship Id="rId13" Type="http://schemas.openxmlformats.org/officeDocument/2006/relationships/hyperlink" Target="https://www.amazon.com.br/gp/product/B076XZWQVW/ref=ppx_yo_dt_b_d_asin_title_351_o05?ie=UTF8&amp;psc=1" TargetMode="External"/><Relationship Id="rId12" Type="http://schemas.openxmlformats.org/officeDocument/2006/relationships/hyperlink" Target="https://sre.google/books/" TargetMode="External"/><Relationship Id="rId15" Type="http://schemas.openxmlformats.org/officeDocument/2006/relationships/hyperlink" Target="https://netflixtechblog.com/full-cycle-developers-at-netflix-a08c31f83249" TargetMode="External"/><Relationship Id="rId14" Type="http://schemas.openxmlformats.org/officeDocument/2006/relationships/hyperlink" Target="https://aws.amazon.com/pt/what-is/devsecops/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amazon.com.br/Avalie-que-Importa-Funda%C3%A7%C3%A3o-Sacudiram/dp/855080455X" TargetMode="External"/><Relationship Id="rId4" Type="http://schemas.openxmlformats.org/officeDocument/2006/relationships/hyperlink" Target="https://www.amazon.com.br/Inspirado-Criar-Produtos-Tecnologia-Clientes-ebook/dp/B08S7RT8TL/ref=sr_1_1?crid=CS8S2DHZOMFE&amp;dib=eyJ2IjoiMSJ9.JUhlSdNn91EVZLQJO9WhHrtIV-KXVUeKyNRkVfgDIOP9BmOv3LuPSDUmCC3dqI6eClyJUbzkE47uEJK5k3j-zLnjlygGznA2KUW29-e6XZI9UOMkBhJB4wxECclhYyiL8CvYvridjeJ0Tv1twsLZmA.QbhFA0OvgWZaEqWK4YhULvrRJs4vORy5VoNokU3ybMs&amp;dib_tag=se&amp;keywords=inspirado+marty+cagan&amp;qid=1724635705&amp;s=digital-text&amp;sprefix=inspirad%2Cdigital-text%2C187&amp;sr=1-1" TargetMode="External"/><Relationship Id="rId9" Type="http://schemas.openxmlformats.org/officeDocument/2006/relationships/hyperlink" Target="https://www.getport.io/" TargetMode="External"/><Relationship Id="rId5" Type="http://schemas.openxmlformats.org/officeDocument/2006/relationships/hyperlink" Target="https://internaldeveloperplatform.org/what-is-an-internal-developer-platform/" TargetMode="External"/><Relationship Id="rId6" Type="http://schemas.openxmlformats.org/officeDocument/2006/relationships/hyperlink" Target="https://www.linkedin.com/posts/emunari_internal-developer-platform-idp-activity-7173345989699866624-Kz3D?utm_source=share&amp;utm_medium=member_desktop" TargetMode="External"/><Relationship Id="rId7" Type="http://schemas.openxmlformats.org/officeDocument/2006/relationships/hyperlink" Target="https://medium.com/@rphilogene/what-is-an-internal-developer-portal-6bcbe2481300" TargetMode="External"/><Relationship Id="rId8" Type="http://schemas.openxmlformats.org/officeDocument/2006/relationships/hyperlink" Target="https://backstage.io/" TargetMode="External"/><Relationship Id="rId11" Type="http://schemas.openxmlformats.org/officeDocument/2006/relationships/hyperlink" Target="https://kubernetes.io/docs/concepts/overview/components/" TargetMode="External"/><Relationship Id="rId10" Type="http://schemas.openxmlformats.org/officeDocument/2006/relationships/hyperlink" Target="https://docs.aws.amazon.com/whitepapers/latest/aws-fault-isolation-boundaries/control-planes-and-data-planes.html" TargetMode="External"/><Relationship Id="rId13" Type="http://schemas.openxmlformats.org/officeDocument/2006/relationships/hyperlink" Target="https://faun.pub/crossplane-a-brief-introduction-29fa660e0b23" TargetMode="External"/><Relationship Id="rId12" Type="http://schemas.openxmlformats.org/officeDocument/2006/relationships/hyperlink" Target="https://istio.io/latest/docs/ops/deployment/architecture/" TargetMode="External"/><Relationship Id="rId14" Type="http://schemas.openxmlformats.org/officeDocument/2006/relationships/hyperlink" Target="https://www.oreilly.com/library/view/what-is-crossplane/9781098146306/ch01.html#:~:text=Crossplane%20is%20a%20framework%20that,product%20engineers%20call%20those%20APIs.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Cloud Native Araraquara</a:t>
            </a:r>
            <a:endParaRPr/>
          </a:p>
        </p:txBody>
      </p:sp>
      <p:sp>
        <p:nvSpPr>
          <p:cNvPr id="114" name="Google Shape;114;p26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Eduardo Munari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19/04/2025</a:t>
            </a:r>
            <a:endParaRPr/>
          </a:p>
        </p:txBody>
      </p:sp>
      <p:sp>
        <p:nvSpPr>
          <p:cNvPr id="115" name="Google Shape;115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O que é Engenharia de Plataforma?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311700" y="372500"/>
            <a:ext cx="56133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chegamos aqui?</a:t>
            </a:r>
            <a:endParaRPr/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3673713" y="2296525"/>
            <a:ext cx="1161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500">
                <a:solidFill>
                  <a:srgbClr val="FF0000"/>
                </a:solidFill>
              </a:rPr>
              <a:t>Silos</a:t>
            </a:r>
            <a:endParaRPr b="1" sz="2500">
              <a:solidFill>
                <a:srgbClr val="FF0000"/>
              </a:solidFill>
            </a:endParaRPr>
          </a:p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6508050" y="3957725"/>
            <a:ext cx="13317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Segurança</a:t>
            </a:r>
            <a:endParaRPr b="1" sz="1600"/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311688" y="2571750"/>
            <a:ext cx="20469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Desenvolvimento</a:t>
            </a:r>
            <a:endParaRPr b="1" sz="1600"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1379713" y="4291525"/>
            <a:ext cx="96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Testes</a:t>
            </a:r>
            <a:endParaRPr b="1" sz="1600"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6150438" y="1881800"/>
            <a:ext cx="12228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Operação</a:t>
            </a:r>
            <a:endParaRPr b="1" sz="1600"/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580038" y="4444025"/>
            <a:ext cx="16080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Sustentação</a:t>
            </a:r>
            <a:endParaRPr b="1" sz="1600"/>
          </a:p>
        </p:txBody>
      </p:sp>
      <p:sp>
        <p:nvSpPr>
          <p:cNvPr id="194" name="Google Shape;194;p35"/>
          <p:cNvSpPr txBox="1"/>
          <p:nvPr/>
        </p:nvSpPr>
        <p:spPr>
          <a:xfrm>
            <a:off x="0" y="4820400"/>
            <a:ext cx="204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Illustrations by </a:t>
            </a:r>
            <a:r>
              <a:rPr lang="pt-BR" sz="900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Storyset</a:t>
            </a:r>
            <a:endParaRPr sz="9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00" y="1307775"/>
            <a:ext cx="1673675" cy="16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3175" y="3064088"/>
            <a:ext cx="1673675" cy="16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5000" y="622850"/>
            <a:ext cx="1673675" cy="16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7074" y="2693925"/>
            <a:ext cx="1673675" cy="16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47213" y="3180225"/>
            <a:ext cx="1673675" cy="16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chegamos aqui?</a:t>
            </a:r>
            <a:endParaRPr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918350" y="2898000"/>
            <a:ext cx="96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Testes</a:t>
            </a:r>
            <a:endParaRPr b="1" sz="1600"/>
          </a:p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1294525" y="2328600"/>
            <a:ext cx="96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+</a:t>
            </a:r>
            <a:endParaRPr b="1" sz="1600"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342775" y="1759200"/>
            <a:ext cx="28641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Desenvolvimento</a:t>
            </a:r>
            <a:endParaRPr b="1" sz="1600"/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342775" y="2411700"/>
            <a:ext cx="31203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de Software</a:t>
            </a:r>
            <a:endParaRPr b="1" sz="1600"/>
          </a:p>
        </p:txBody>
      </p:sp>
      <p:sp>
        <p:nvSpPr>
          <p:cNvPr id="209" name="Google Shape;209;p36"/>
          <p:cNvSpPr txBox="1"/>
          <p:nvPr/>
        </p:nvSpPr>
        <p:spPr>
          <a:xfrm>
            <a:off x="4196700" y="1802700"/>
            <a:ext cx="45423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12 áreas de conhecimento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SWEBOK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Requisitos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Construção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Testes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Manutenção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Qualidade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+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3367275" y="2501850"/>
            <a:ext cx="533400" cy="30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chegamos aqui?</a:t>
            </a:r>
            <a:endParaRPr/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699625" y="2898000"/>
            <a:ext cx="13923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Operações</a:t>
            </a:r>
            <a:endParaRPr b="1" sz="1600"/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1294525" y="2328600"/>
            <a:ext cx="96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+</a:t>
            </a:r>
            <a:endParaRPr b="1" sz="1600"/>
          </a:p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342775" y="1759200"/>
            <a:ext cx="21060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Desenvolvimento</a:t>
            </a:r>
            <a:endParaRPr b="1" sz="1600"/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342775" y="2411700"/>
            <a:ext cx="28641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DevOps</a:t>
            </a:r>
            <a:endParaRPr b="1" sz="1600"/>
          </a:p>
        </p:txBody>
      </p:sp>
      <p:sp>
        <p:nvSpPr>
          <p:cNvPr id="220" name="Google Shape;220;p37"/>
          <p:cNvSpPr txBox="1"/>
          <p:nvPr/>
        </p:nvSpPr>
        <p:spPr>
          <a:xfrm>
            <a:off x="4196700" y="1802700"/>
            <a:ext cx="45423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3367275" y="2501850"/>
            <a:ext cx="533400" cy="30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4196700" y="1802700"/>
            <a:ext cx="45423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CALMS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Cultura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Automação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Pipelines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Lean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Remoção de gargalos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Medição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4Key Metrics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Compartilhamento (sharing)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chegamos aqui?</a:t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699625" y="2898000"/>
            <a:ext cx="17493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Sustentação</a:t>
            </a:r>
            <a:endParaRPr b="1" sz="1600"/>
          </a:p>
        </p:txBody>
      </p:sp>
      <p:sp>
        <p:nvSpPr>
          <p:cNvPr id="229" name="Google Shape;229;p38"/>
          <p:cNvSpPr txBox="1"/>
          <p:nvPr>
            <p:ph idx="1" type="body"/>
          </p:nvPr>
        </p:nvSpPr>
        <p:spPr>
          <a:xfrm>
            <a:off x="1294525" y="2328600"/>
            <a:ext cx="96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+</a:t>
            </a:r>
            <a:endParaRPr b="1" sz="1600"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42775" y="1759200"/>
            <a:ext cx="21060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Desenvolvimento</a:t>
            </a:r>
            <a:endParaRPr b="1" sz="1600"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699625" y="2216550"/>
            <a:ext cx="22740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</a:t>
            </a:r>
            <a:br>
              <a:rPr b="1" lang="pt-BR" sz="1600"/>
            </a:br>
            <a:r>
              <a:rPr b="1" lang="pt-BR" sz="1600"/>
              <a:t>de Confiabilidade</a:t>
            </a:r>
            <a:endParaRPr b="1" sz="1600"/>
          </a:p>
        </p:txBody>
      </p:sp>
      <p:sp>
        <p:nvSpPr>
          <p:cNvPr id="232" name="Google Shape;232;p38"/>
          <p:cNvSpPr txBox="1"/>
          <p:nvPr/>
        </p:nvSpPr>
        <p:spPr>
          <a:xfrm>
            <a:off x="4196700" y="1802700"/>
            <a:ext cx="45423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Intervenção via automação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Gestão de incidentes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i="1"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MTTR</a:t>
            </a:r>
            <a:endParaRPr i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i="1"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MTBF</a:t>
            </a:r>
            <a:endParaRPr i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i="1"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Postmortem</a:t>
            </a:r>
            <a:endParaRPr i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i="1"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Blameless culture</a:t>
            </a:r>
            <a:endParaRPr i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Indicadores de serviço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Eficiência operacional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+ proatividade</a:t>
            </a:r>
            <a:endParaRPr sz="1800"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 reatividade</a:t>
            </a:r>
            <a:endParaRPr sz="18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3" name="Google Shape;233;p38"/>
          <p:cNvSpPr/>
          <p:nvPr/>
        </p:nvSpPr>
        <p:spPr>
          <a:xfrm>
            <a:off x="3367275" y="2501850"/>
            <a:ext cx="533400" cy="30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chegamos aqui?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862825" y="2898175"/>
            <a:ext cx="13923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Segurança</a:t>
            </a:r>
            <a:endParaRPr b="1" sz="1600"/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1294525" y="2328600"/>
            <a:ext cx="96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+</a:t>
            </a:r>
            <a:endParaRPr b="1" sz="1600"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311700" y="1758938"/>
            <a:ext cx="28641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DevOps</a:t>
            </a:r>
            <a:endParaRPr b="1" sz="1600"/>
          </a:p>
        </p:txBody>
      </p:sp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311700" y="2411875"/>
            <a:ext cx="30261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DevSecOps</a:t>
            </a:r>
            <a:endParaRPr b="1" sz="1600"/>
          </a:p>
        </p:txBody>
      </p:sp>
      <p:sp>
        <p:nvSpPr>
          <p:cNvPr id="243" name="Google Shape;243;p39"/>
          <p:cNvSpPr txBox="1"/>
          <p:nvPr/>
        </p:nvSpPr>
        <p:spPr>
          <a:xfrm>
            <a:off x="4196700" y="1802700"/>
            <a:ext cx="45423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CALMS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○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Cultura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○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Automação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■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Pipelines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○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Lean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■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Remoção de gargalos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○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Medição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■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4Key Metrics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○"/>
            </a:pPr>
            <a:r>
              <a:rPr lang="pt-BR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Compartilhamento (sharing)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+ Segurança</a:t>
            </a:r>
            <a:endParaRPr sz="1800"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○"/>
            </a:pP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SCA / DAST / SAST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44" name="Google Shape;244;p39"/>
          <p:cNvSpPr/>
          <p:nvPr/>
        </p:nvSpPr>
        <p:spPr>
          <a:xfrm>
            <a:off x="3367275" y="2501850"/>
            <a:ext cx="533400" cy="30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chegamos aqui?</a:t>
            </a:r>
            <a:endParaRPr/>
          </a:p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283675" y="2898250"/>
            <a:ext cx="29823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de Software</a:t>
            </a:r>
            <a:endParaRPr b="1" sz="1600"/>
          </a:p>
        </p:txBody>
      </p:sp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1294525" y="2328600"/>
            <a:ext cx="96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+</a:t>
            </a:r>
            <a:endParaRPr b="1" sz="1600"/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283675" y="1758938"/>
            <a:ext cx="28641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DevSecOps</a:t>
            </a:r>
            <a:endParaRPr b="1" sz="1600"/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283675" y="2411875"/>
            <a:ext cx="28641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Full Cycle</a:t>
            </a:r>
            <a:endParaRPr b="1" sz="1600"/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342775" y="3808500"/>
            <a:ext cx="40713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de Confiabilidade</a:t>
            </a:r>
            <a:endParaRPr b="1" sz="1600"/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1294525" y="3384550"/>
            <a:ext cx="4374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+</a:t>
            </a:r>
            <a:endParaRPr b="1" sz="1600"/>
          </a:p>
        </p:txBody>
      </p:sp>
      <p:sp>
        <p:nvSpPr>
          <p:cNvPr id="256" name="Google Shape;256;p40"/>
          <p:cNvSpPr txBox="1"/>
          <p:nvPr/>
        </p:nvSpPr>
        <p:spPr>
          <a:xfrm>
            <a:off x="4196700" y="1802700"/>
            <a:ext cx="45423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Opere o que você constrói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Desenhe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Desenvolva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Teste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Implante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Opere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Sustente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Feedback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7" name="Google Shape;257;p40"/>
          <p:cNvSpPr/>
          <p:nvPr/>
        </p:nvSpPr>
        <p:spPr>
          <a:xfrm>
            <a:off x="3367275" y="2501850"/>
            <a:ext cx="533400" cy="30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chegamos aqui?</a:t>
            </a:r>
            <a:endParaRPr/>
          </a:p>
        </p:txBody>
      </p:sp>
      <p:sp>
        <p:nvSpPr>
          <p:cNvPr id="263" name="Google Shape;263;p41"/>
          <p:cNvSpPr txBox="1"/>
          <p:nvPr>
            <p:ph idx="1" type="body"/>
          </p:nvPr>
        </p:nvSpPr>
        <p:spPr>
          <a:xfrm>
            <a:off x="659400" y="2898175"/>
            <a:ext cx="21687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Visão de Produto</a:t>
            </a:r>
            <a:endParaRPr b="1" sz="1600"/>
          </a:p>
        </p:txBody>
      </p:sp>
      <p:sp>
        <p:nvSpPr>
          <p:cNvPr id="264" name="Google Shape;264;p41"/>
          <p:cNvSpPr txBox="1"/>
          <p:nvPr>
            <p:ph idx="1" type="body"/>
          </p:nvPr>
        </p:nvSpPr>
        <p:spPr>
          <a:xfrm>
            <a:off x="1294525" y="2328600"/>
            <a:ext cx="96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+</a:t>
            </a:r>
            <a:endParaRPr b="1" sz="1600"/>
          </a:p>
        </p:txBody>
      </p:sp>
      <p:sp>
        <p:nvSpPr>
          <p:cNvPr id="265" name="Google Shape;265;p41"/>
          <p:cNvSpPr txBox="1"/>
          <p:nvPr>
            <p:ph idx="1" type="body"/>
          </p:nvPr>
        </p:nvSpPr>
        <p:spPr>
          <a:xfrm>
            <a:off x="311700" y="1759025"/>
            <a:ext cx="28641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Full Cycle</a:t>
            </a:r>
            <a:endParaRPr b="1" sz="1600"/>
          </a:p>
        </p:txBody>
      </p:sp>
      <p:sp>
        <p:nvSpPr>
          <p:cNvPr id="266" name="Google Shape;266;p41"/>
          <p:cNvSpPr txBox="1"/>
          <p:nvPr>
            <p:ph idx="1" type="body"/>
          </p:nvPr>
        </p:nvSpPr>
        <p:spPr>
          <a:xfrm>
            <a:off x="817050" y="2288100"/>
            <a:ext cx="22542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Engenheiro </a:t>
            </a:r>
            <a:br>
              <a:rPr b="1" lang="pt-BR" sz="1600"/>
            </a:br>
            <a:r>
              <a:rPr b="1" lang="pt-BR" sz="1600"/>
              <a:t>de Plataforma</a:t>
            </a:r>
            <a:endParaRPr b="1" sz="1600"/>
          </a:p>
        </p:txBody>
      </p:sp>
      <p:sp>
        <p:nvSpPr>
          <p:cNvPr id="267" name="Google Shape;267;p41"/>
          <p:cNvSpPr txBox="1"/>
          <p:nvPr/>
        </p:nvSpPr>
        <p:spPr>
          <a:xfrm>
            <a:off x="4196700" y="1802700"/>
            <a:ext cx="45423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Construir e manter IDPs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Portal do desenvolvedor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i="1"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Control Plane</a:t>
            </a:r>
            <a:endParaRPr i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Abstrair carga cognitiva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Ponto único de interação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Visão de produto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Métricas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i="1"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Feedback</a:t>
            </a: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do usuário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Novas </a:t>
            </a:r>
            <a:r>
              <a:rPr i="1"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features</a:t>
            </a:r>
            <a:endParaRPr i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3367275" y="2501850"/>
            <a:ext cx="533400" cy="30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Ligando os pontos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Ligando os pontos</a:t>
            </a:r>
            <a:endParaRPr/>
          </a:p>
        </p:txBody>
      </p:sp>
      <p:pic>
        <p:nvPicPr>
          <p:cNvPr descr="platform engineering vs devops vs sre diagram"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250" y="1106000"/>
            <a:ext cx="4037500" cy="40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Ligando os pontos</a:t>
            </a:r>
            <a:endParaRPr/>
          </a:p>
        </p:txBody>
      </p:sp>
      <p:pic>
        <p:nvPicPr>
          <p:cNvPr id="285" name="Google Shape;28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338" y="1218900"/>
            <a:ext cx="3999319" cy="373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/>
        </p:nvSpPr>
        <p:spPr>
          <a:xfrm>
            <a:off x="0" y="150"/>
            <a:ext cx="2721300" cy="5143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3688700" y="1021950"/>
            <a:ext cx="507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pt-BR" sz="2600"/>
              <a:t>Eduardo Munari</a:t>
            </a:r>
            <a:endParaRPr sz="2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pt-BR" sz="1290"/>
              <a:t>Platform Engineering Tech Manager </a:t>
            </a:r>
            <a:br>
              <a:rPr lang="pt-BR" sz="1290"/>
            </a:br>
            <a:r>
              <a:rPr b="1" lang="pt-BR" sz="1290"/>
              <a:t>@ Itaú</a:t>
            </a:r>
            <a:endParaRPr b="1" sz="12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pt-BR" sz="1290"/>
              <a:t>CNCF</a:t>
            </a:r>
            <a:r>
              <a:rPr lang="pt-BR" sz="1290"/>
              <a:t> Kubestronaut</a:t>
            </a:r>
            <a:endParaRPr sz="12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pt-BR" sz="1290"/>
              <a:t>Bacharel em Ci</a:t>
            </a:r>
            <a:r>
              <a:rPr lang="pt-BR" sz="1290"/>
              <a:t>ência da Computação </a:t>
            </a:r>
            <a:br>
              <a:rPr lang="pt-BR" sz="1290"/>
            </a:br>
            <a:r>
              <a:rPr b="1" lang="pt-BR" sz="1290"/>
              <a:t>@ UNESP</a:t>
            </a:r>
            <a:endParaRPr b="1" sz="12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pt-BR" sz="1290"/>
              <a:t>Pós-graduado em Redes, DevOps e Infraestrutura </a:t>
            </a:r>
            <a:br>
              <a:rPr lang="pt-BR" sz="1290"/>
            </a:br>
            <a:r>
              <a:rPr b="1" lang="pt-BR" sz="1290"/>
              <a:t>@ UFSCar</a:t>
            </a:r>
            <a:endParaRPr b="1" sz="12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pt-BR" sz="1290"/>
              <a:t>Cursando MBA em Cloud Architecture &amp; Engineering </a:t>
            </a:r>
            <a:br>
              <a:rPr lang="pt-BR" sz="1290"/>
            </a:br>
            <a:r>
              <a:rPr b="1" lang="pt-BR" sz="1290"/>
              <a:t>@ FIAP</a:t>
            </a:r>
            <a:endParaRPr b="1" sz="12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pt-BR" sz="1290"/>
              <a:t>Cursando Pós Go Expert </a:t>
            </a:r>
            <a:br>
              <a:rPr lang="pt-BR" sz="1290"/>
            </a:br>
            <a:r>
              <a:rPr b="1" lang="pt-BR" sz="1290"/>
              <a:t>@ Full Cycle</a:t>
            </a:r>
            <a:endParaRPr b="1" sz="12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290"/>
          </a:p>
        </p:txBody>
      </p:sp>
      <p:sp>
        <p:nvSpPr>
          <p:cNvPr id="122" name="Google Shape;122;p27"/>
          <p:cNvSpPr txBox="1"/>
          <p:nvPr>
            <p:ph type="title"/>
          </p:nvPr>
        </p:nvSpPr>
        <p:spPr>
          <a:xfrm>
            <a:off x="416900" y="-7525"/>
            <a:ext cx="21957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Quem sou eu?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KCNA: Kubernetes and Cloud Native Associate Icon"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675" y="137000"/>
            <a:ext cx="444450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KA: Certified Kubernetes Administrator Icon" id="124" name="Google Shape;1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700" y="137000"/>
            <a:ext cx="444450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KAD: Certified Kubernetes Application Developer Icon" id="125" name="Google Shape;12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8725" y="137000"/>
            <a:ext cx="444450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CSA: Kubernetes and Cloud Native Security Associate Icon" id="126" name="Google Shape;12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1750" y="137000"/>
            <a:ext cx="444450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KS: Certified Kubernetes Security Specialist Icon" id="127" name="Google Shape;12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4775" y="137000"/>
            <a:ext cx="444450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bestronaut Icon" id="128" name="Google Shape;12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8725" y="631775"/>
            <a:ext cx="444450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GOA: Certified GitOps Associate Icon" id="129" name="Google Shape;12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71750" y="631775"/>
            <a:ext cx="444450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A: Certified Argo Project Associate Icon" id="130" name="Google Shape;130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94775" y="631777"/>
            <a:ext cx="444450" cy="44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 title="KCDRJ-1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662" y="725975"/>
            <a:ext cx="2721387" cy="4083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LinkedIn icon.svg - Wikimedia Commons" id="132" name="Google Shape;132;p27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38400" y="4683925"/>
            <a:ext cx="300825" cy="30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um logo - Social media &amp; Logos Icons" id="133" name="Google Shape;133;p27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193950" y="4683925"/>
            <a:ext cx="300826" cy="300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Logo - Free social media icons" id="134" name="Google Shape;134;p27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749500" y="4683925"/>
            <a:ext cx="300826" cy="30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>
            <a:hlinkClick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81035" t="0"/>
          <a:stretch/>
        </p:blipFill>
        <p:spPr>
          <a:xfrm>
            <a:off x="7305050" y="4671638"/>
            <a:ext cx="300826" cy="325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Ligando os pontos</a:t>
            </a:r>
            <a:endParaRPr/>
          </a:p>
        </p:txBody>
      </p:sp>
      <p:pic>
        <p:nvPicPr>
          <p:cNvPr descr="platform engineering diagram" id="291" name="Google Shape;2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425" y="1106000"/>
            <a:ext cx="7245826" cy="38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que</a:t>
            </a:r>
            <a:r>
              <a:rPr lang="pt-BR"/>
              <a:t> eu preciso de uma Plataforma?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que eu preciso de  uma Plataforma?</a:t>
            </a:r>
            <a:endParaRPr/>
          </a:p>
        </p:txBody>
      </p:sp>
      <p:sp>
        <p:nvSpPr>
          <p:cNvPr id="302" name="Google Shape;302;p47"/>
          <p:cNvSpPr txBox="1"/>
          <p:nvPr>
            <p:ph idx="1" type="body"/>
          </p:nvPr>
        </p:nvSpPr>
        <p:spPr>
          <a:xfrm>
            <a:off x="311700" y="1468825"/>
            <a:ext cx="50997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 demanda de trabalho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Constante aprendizado de novas tecnologias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Prazos apertados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 complexidade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que eu preciso de  uma Plataforma?</a:t>
            </a:r>
            <a:endParaRPr/>
          </a:p>
        </p:txBody>
      </p:sp>
      <p:pic>
        <p:nvPicPr>
          <p:cNvPr id="308" name="Google Shape;30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650" y="1086400"/>
            <a:ext cx="3732700" cy="3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8"/>
          <p:cNvSpPr txBox="1"/>
          <p:nvPr/>
        </p:nvSpPr>
        <p:spPr>
          <a:xfrm>
            <a:off x="2530400" y="1535825"/>
            <a:ext cx="75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Java?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0" name="Google Shape;310;p48"/>
          <p:cNvSpPr txBox="1"/>
          <p:nvPr/>
        </p:nvSpPr>
        <p:spPr>
          <a:xfrm>
            <a:off x="5189975" y="1951625"/>
            <a:ext cx="9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Golang?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1" name="Google Shape;311;p48"/>
          <p:cNvSpPr txBox="1"/>
          <p:nvPr/>
        </p:nvSpPr>
        <p:spPr>
          <a:xfrm>
            <a:off x="1787050" y="204635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Spring?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2" name="Google Shape;312;p48"/>
          <p:cNvSpPr txBox="1"/>
          <p:nvPr/>
        </p:nvSpPr>
        <p:spPr>
          <a:xfrm>
            <a:off x="2652475" y="2373450"/>
            <a:ext cx="12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Quarkus?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5562775" y="2670200"/>
            <a:ext cx="13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JavaScript?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4" name="Google Shape;314;p48"/>
          <p:cNvSpPr txBox="1"/>
          <p:nvPr/>
        </p:nvSpPr>
        <p:spPr>
          <a:xfrm>
            <a:off x="5380875" y="3286050"/>
            <a:ext cx="88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VueJS?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5" name="Google Shape;315;p48"/>
          <p:cNvSpPr txBox="1"/>
          <p:nvPr/>
        </p:nvSpPr>
        <p:spPr>
          <a:xfrm>
            <a:off x="6391800" y="3627950"/>
            <a:ext cx="9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Vanilla?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6" name="Google Shape;316;p48"/>
          <p:cNvSpPr txBox="1"/>
          <p:nvPr/>
        </p:nvSpPr>
        <p:spPr>
          <a:xfrm>
            <a:off x="4272550" y="4357400"/>
            <a:ext cx="9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NestJS?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7" name="Google Shape;317;p48"/>
          <p:cNvSpPr txBox="1"/>
          <p:nvPr/>
        </p:nvSpPr>
        <p:spPr>
          <a:xfrm>
            <a:off x="1908375" y="3131900"/>
            <a:ext cx="12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Angular?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8" name="Google Shape;318;p48"/>
          <p:cNvSpPr txBox="1"/>
          <p:nvPr/>
        </p:nvSpPr>
        <p:spPr>
          <a:xfrm>
            <a:off x="5350475" y="4264375"/>
            <a:ext cx="12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React?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p48"/>
          <p:cNvSpPr txBox="1"/>
          <p:nvPr/>
        </p:nvSpPr>
        <p:spPr>
          <a:xfrm>
            <a:off x="2173300" y="3689275"/>
            <a:ext cx="9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NextJS?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0" name="Google Shape;320;p48"/>
          <p:cNvSpPr txBox="1"/>
          <p:nvPr/>
        </p:nvSpPr>
        <p:spPr>
          <a:xfrm>
            <a:off x="2652475" y="4264375"/>
            <a:ext cx="13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TypeScript?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3592800" y="1192325"/>
            <a:ext cx="9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Kotlin?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2" name="Google Shape;322;p48"/>
          <p:cNvSpPr txBox="1"/>
          <p:nvPr/>
        </p:nvSpPr>
        <p:spPr>
          <a:xfrm>
            <a:off x="5562775" y="1359925"/>
            <a:ext cx="48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3" name="Google Shape;323;p48"/>
          <p:cNvSpPr txBox="1"/>
          <p:nvPr/>
        </p:nvSpPr>
        <p:spPr>
          <a:xfrm>
            <a:off x="4766950" y="1261600"/>
            <a:ext cx="70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C++?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4" name="Google Shape;324;p48"/>
          <p:cNvSpPr txBox="1"/>
          <p:nvPr/>
        </p:nvSpPr>
        <p:spPr>
          <a:xfrm>
            <a:off x="4572000" y="1911750"/>
            <a:ext cx="56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C#?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5" name="Google Shape;325;p48"/>
          <p:cNvSpPr txBox="1"/>
          <p:nvPr/>
        </p:nvSpPr>
        <p:spPr>
          <a:xfrm>
            <a:off x="6300175" y="2165725"/>
            <a:ext cx="7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Swift?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e dores no processo de desenvolvimento de software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e dores no processo de desenvolvimento de software</a:t>
            </a:r>
            <a:endParaRPr/>
          </a:p>
        </p:txBody>
      </p:sp>
      <p:sp>
        <p:nvSpPr>
          <p:cNvPr id="336" name="Google Shape;336;p50"/>
          <p:cNvSpPr/>
          <p:nvPr/>
        </p:nvSpPr>
        <p:spPr>
          <a:xfrm>
            <a:off x="2828944" y="2784458"/>
            <a:ext cx="971100" cy="738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0"/>
          <p:cNvSpPr/>
          <p:nvPr/>
        </p:nvSpPr>
        <p:spPr>
          <a:xfrm>
            <a:off x="2922653" y="2693652"/>
            <a:ext cx="783600" cy="1953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2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8" name="Google Shape;338;p50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3403177" y="3296678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9" name="Google Shape;339;p50"/>
          <p:cNvSpPr/>
          <p:nvPr/>
        </p:nvSpPr>
        <p:spPr>
          <a:xfrm>
            <a:off x="2828944" y="3890293"/>
            <a:ext cx="971100" cy="738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0"/>
          <p:cNvSpPr/>
          <p:nvPr/>
        </p:nvSpPr>
        <p:spPr>
          <a:xfrm>
            <a:off x="2922653" y="3799486"/>
            <a:ext cx="783600" cy="1953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3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1" name="Google Shape;341;p50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3403177" y="4402513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2" name="Google Shape;342;p50"/>
          <p:cNvSpPr/>
          <p:nvPr/>
        </p:nvSpPr>
        <p:spPr>
          <a:xfrm>
            <a:off x="832550" y="2287866"/>
            <a:ext cx="971100" cy="17073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888" y="4495707"/>
            <a:ext cx="474690" cy="155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50"/>
          <p:cNvCxnSpPr>
            <a:stCxn id="345" idx="3"/>
            <a:endCxn id="346" idx="2"/>
          </p:cNvCxnSpPr>
          <p:nvPr/>
        </p:nvCxnSpPr>
        <p:spPr>
          <a:xfrm flipH="1" rot="10800000">
            <a:off x="3800044" y="1741324"/>
            <a:ext cx="1193100" cy="3066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50"/>
          <p:cNvCxnSpPr>
            <a:stCxn id="345" idx="3"/>
            <a:endCxn id="348" idx="2"/>
          </p:cNvCxnSpPr>
          <p:nvPr/>
        </p:nvCxnSpPr>
        <p:spPr>
          <a:xfrm flipH="1" rot="10800000">
            <a:off x="3800044" y="1807624"/>
            <a:ext cx="1597500" cy="2403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50"/>
          <p:cNvCxnSpPr>
            <a:stCxn id="345" idx="3"/>
            <a:endCxn id="350" idx="2"/>
          </p:cNvCxnSpPr>
          <p:nvPr/>
        </p:nvCxnSpPr>
        <p:spPr>
          <a:xfrm flipH="1" rot="10800000">
            <a:off x="3800044" y="1866724"/>
            <a:ext cx="1984200" cy="1812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50"/>
          <p:cNvCxnSpPr>
            <a:stCxn id="345" idx="3"/>
            <a:endCxn id="352" idx="2"/>
          </p:cNvCxnSpPr>
          <p:nvPr/>
        </p:nvCxnSpPr>
        <p:spPr>
          <a:xfrm flipH="1" rot="10800000">
            <a:off x="3800044" y="1912924"/>
            <a:ext cx="2363700" cy="1350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50"/>
          <p:cNvCxnSpPr>
            <a:stCxn id="345" idx="3"/>
            <a:endCxn id="354" idx="2"/>
          </p:cNvCxnSpPr>
          <p:nvPr/>
        </p:nvCxnSpPr>
        <p:spPr>
          <a:xfrm flipH="1" rot="10800000">
            <a:off x="3800044" y="1988824"/>
            <a:ext cx="2837100" cy="591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50"/>
          <p:cNvCxnSpPr>
            <a:stCxn id="345" idx="3"/>
            <a:endCxn id="356" idx="2"/>
          </p:cNvCxnSpPr>
          <p:nvPr/>
        </p:nvCxnSpPr>
        <p:spPr>
          <a:xfrm>
            <a:off x="3800044" y="2047924"/>
            <a:ext cx="3219600" cy="36000"/>
          </a:xfrm>
          <a:prstGeom prst="curvedConnector4">
            <a:avLst>
              <a:gd fmla="val 47292" name="adj1"/>
              <a:gd fmla="val 663032" name="adj2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50"/>
          <p:cNvCxnSpPr>
            <a:stCxn id="345" idx="3"/>
            <a:endCxn id="358" idx="1"/>
          </p:cNvCxnSpPr>
          <p:nvPr/>
        </p:nvCxnSpPr>
        <p:spPr>
          <a:xfrm>
            <a:off x="3800044" y="2047924"/>
            <a:ext cx="3583200" cy="50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50"/>
          <p:cNvCxnSpPr>
            <a:stCxn id="345" idx="3"/>
            <a:endCxn id="360" idx="1"/>
          </p:cNvCxnSpPr>
          <p:nvPr/>
        </p:nvCxnSpPr>
        <p:spPr>
          <a:xfrm>
            <a:off x="3800044" y="2047924"/>
            <a:ext cx="3675600" cy="3639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50"/>
          <p:cNvCxnSpPr>
            <a:stCxn id="345" idx="3"/>
            <a:endCxn id="362" idx="1"/>
          </p:cNvCxnSpPr>
          <p:nvPr/>
        </p:nvCxnSpPr>
        <p:spPr>
          <a:xfrm>
            <a:off x="3800044" y="2047924"/>
            <a:ext cx="3867300" cy="6444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50"/>
          <p:cNvCxnSpPr>
            <a:stCxn id="345" idx="3"/>
            <a:endCxn id="364" idx="1"/>
          </p:cNvCxnSpPr>
          <p:nvPr/>
        </p:nvCxnSpPr>
        <p:spPr>
          <a:xfrm>
            <a:off x="3800044" y="2047924"/>
            <a:ext cx="3782400" cy="1136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50"/>
          <p:cNvCxnSpPr>
            <a:stCxn id="345" idx="3"/>
            <a:endCxn id="366" idx="1"/>
          </p:cNvCxnSpPr>
          <p:nvPr/>
        </p:nvCxnSpPr>
        <p:spPr>
          <a:xfrm>
            <a:off x="3800044" y="2047924"/>
            <a:ext cx="3720900" cy="1308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50"/>
          <p:cNvCxnSpPr>
            <a:stCxn id="345" idx="3"/>
            <a:endCxn id="368" idx="1"/>
          </p:cNvCxnSpPr>
          <p:nvPr/>
        </p:nvCxnSpPr>
        <p:spPr>
          <a:xfrm>
            <a:off x="3800044" y="2047924"/>
            <a:ext cx="3862200" cy="15090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50"/>
          <p:cNvCxnSpPr>
            <a:stCxn id="345" idx="3"/>
            <a:endCxn id="370" idx="1"/>
          </p:cNvCxnSpPr>
          <p:nvPr/>
        </p:nvCxnSpPr>
        <p:spPr>
          <a:xfrm>
            <a:off x="3800044" y="2047924"/>
            <a:ext cx="3733200" cy="18171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50"/>
          <p:cNvCxnSpPr>
            <a:stCxn id="345" idx="3"/>
            <a:endCxn id="372" idx="1"/>
          </p:cNvCxnSpPr>
          <p:nvPr/>
        </p:nvCxnSpPr>
        <p:spPr>
          <a:xfrm>
            <a:off x="3800044" y="2047924"/>
            <a:ext cx="3751200" cy="2121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50"/>
          <p:cNvCxnSpPr>
            <a:stCxn id="345" idx="3"/>
            <a:endCxn id="343" idx="0"/>
          </p:cNvCxnSpPr>
          <p:nvPr/>
        </p:nvCxnSpPr>
        <p:spPr>
          <a:xfrm>
            <a:off x="3800044" y="2047924"/>
            <a:ext cx="2837100" cy="24477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4" name="Google Shape;374;p50"/>
          <p:cNvCxnSpPr>
            <a:stCxn id="345" idx="3"/>
            <a:endCxn id="375" idx="0"/>
          </p:cNvCxnSpPr>
          <p:nvPr/>
        </p:nvCxnSpPr>
        <p:spPr>
          <a:xfrm>
            <a:off x="3800044" y="2047924"/>
            <a:ext cx="3219600" cy="22566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50"/>
          <p:cNvCxnSpPr>
            <a:stCxn id="345" idx="3"/>
            <a:endCxn id="343" idx="0"/>
          </p:cNvCxnSpPr>
          <p:nvPr/>
        </p:nvCxnSpPr>
        <p:spPr>
          <a:xfrm>
            <a:off x="3800044" y="2047924"/>
            <a:ext cx="2837100" cy="24477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50"/>
          <p:cNvCxnSpPr>
            <a:stCxn id="345" idx="3"/>
            <a:endCxn id="378" idx="0"/>
          </p:cNvCxnSpPr>
          <p:nvPr/>
        </p:nvCxnSpPr>
        <p:spPr>
          <a:xfrm>
            <a:off x="3800044" y="2047924"/>
            <a:ext cx="2363700" cy="23589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50"/>
          <p:cNvCxnSpPr>
            <a:stCxn id="345" idx="3"/>
            <a:endCxn id="380" idx="0"/>
          </p:cNvCxnSpPr>
          <p:nvPr/>
        </p:nvCxnSpPr>
        <p:spPr>
          <a:xfrm>
            <a:off x="3800044" y="2047924"/>
            <a:ext cx="1984200" cy="23877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50"/>
          <p:cNvCxnSpPr>
            <a:stCxn id="345" idx="3"/>
            <a:endCxn id="382" idx="0"/>
          </p:cNvCxnSpPr>
          <p:nvPr/>
        </p:nvCxnSpPr>
        <p:spPr>
          <a:xfrm>
            <a:off x="3800044" y="2047924"/>
            <a:ext cx="1597500" cy="24486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50"/>
          <p:cNvCxnSpPr>
            <a:stCxn id="345" idx="3"/>
            <a:endCxn id="384" idx="0"/>
          </p:cNvCxnSpPr>
          <p:nvPr/>
        </p:nvCxnSpPr>
        <p:spPr>
          <a:xfrm>
            <a:off x="3800044" y="2047924"/>
            <a:ext cx="1193100" cy="24690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50"/>
          <p:cNvCxnSpPr>
            <a:stCxn id="336" idx="3"/>
            <a:endCxn id="346" idx="2"/>
          </p:cNvCxnSpPr>
          <p:nvPr/>
        </p:nvCxnSpPr>
        <p:spPr>
          <a:xfrm flipH="1" rot="10800000">
            <a:off x="3800044" y="1741358"/>
            <a:ext cx="1193100" cy="14124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50"/>
          <p:cNvCxnSpPr>
            <a:stCxn id="336" idx="3"/>
            <a:endCxn id="348" idx="2"/>
          </p:cNvCxnSpPr>
          <p:nvPr/>
        </p:nvCxnSpPr>
        <p:spPr>
          <a:xfrm flipH="1" rot="10800000">
            <a:off x="3800044" y="1807658"/>
            <a:ext cx="1597500" cy="13461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50"/>
          <p:cNvCxnSpPr>
            <a:stCxn id="336" idx="3"/>
            <a:endCxn id="350" idx="2"/>
          </p:cNvCxnSpPr>
          <p:nvPr/>
        </p:nvCxnSpPr>
        <p:spPr>
          <a:xfrm flipH="1" rot="10800000">
            <a:off x="3800044" y="1866758"/>
            <a:ext cx="1984200" cy="12870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50"/>
          <p:cNvCxnSpPr>
            <a:stCxn id="336" idx="3"/>
            <a:endCxn id="352" idx="2"/>
          </p:cNvCxnSpPr>
          <p:nvPr/>
        </p:nvCxnSpPr>
        <p:spPr>
          <a:xfrm flipH="1" rot="10800000">
            <a:off x="3800044" y="1912958"/>
            <a:ext cx="2363700" cy="12408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50"/>
          <p:cNvCxnSpPr>
            <a:stCxn id="336" idx="3"/>
            <a:endCxn id="354" idx="2"/>
          </p:cNvCxnSpPr>
          <p:nvPr/>
        </p:nvCxnSpPr>
        <p:spPr>
          <a:xfrm flipH="1" rot="10800000">
            <a:off x="3800044" y="1988858"/>
            <a:ext cx="2837100" cy="11649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50"/>
          <p:cNvCxnSpPr>
            <a:stCxn id="336" idx="3"/>
            <a:endCxn id="356" idx="2"/>
          </p:cNvCxnSpPr>
          <p:nvPr/>
        </p:nvCxnSpPr>
        <p:spPr>
          <a:xfrm flipH="1" rot="10800000">
            <a:off x="3800044" y="2083658"/>
            <a:ext cx="3219600" cy="10701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50"/>
          <p:cNvCxnSpPr/>
          <p:nvPr/>
        </p:nvCxnSpPr>
        <p:spPr>
          <a:xfrm flipH="1" rot="10800000">
            <a:off x="3865562" y="2487432"/>
            <a:ext cx="3635100" cy="675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50"/>
          <p:cNvCxnSpPr>
            <a:stCxn id="336" idx="3"/>
            <a:endCxn id="362" idx="1"/>
          </p:cNvCxnSpPr>
          <p:nvPr/>
        </p:nvCxnSpPr>
        <p:spPr>
          <a:xfrm flipH="1" rot="10800000">
            <a:off x="3800044" y="2692358"/>
            <a:ext cx="3867300" cy="4614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50"/>
          <p:cNvCxnSpPr>
            <a:stCxn id="336" idx="3"/>
            <a:endCxn id="364" idx="1"/>
          </p:cNvCxnSpPr>
          <p:nvPr/>
        </p:nvCxnSpPr>
        <p:spPr>
          <a:xfrm>
            <a:off x="3800044" y="3153758"/>
            <a:ext cx="3782400" cy="306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50"/>
          <p:cNvCxnSpPr>
            <a:stCxn id="336" idx="3"/>
            <a:endCxn id="366" idx="1"/>
          </p:cNvCxnSpPr>
          <p:nvPr/>
        </p:nvCxnSpPr>
        <p:spPr>
          <a:xfrm>
            <a:off x="3800044" y="3153758"/>
            <a:ext cx="3720900" cy="202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50"/>
          <p:cNvCxnSpPr>
            <a:stCxn id="336" idx="3"/>
            <a:endCxn id="368" idx="1"/>
          </p:cNvCxnSpPr>
          <p:nvPr/>
        </p:nvCxnSpPr>
        <p:spPr>
          <a:xfrm>
            <a:off x="3800044" y="3153758"/>
            <a:ext cx="3862200" cy="4032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50"/>
          <p:cNvCxnSpPr>
            <a:stCxn id="336" idx="3"/>
            <a:endCxn id="370" idx="1"/>
          </p:cNvCxnSpPr>
          <p:nvPr/>
        </p:nvCxnSpPr>
        <p:spPr>
          <a:xfrm>
            <a:off x="3800044" y="3153758"/>
            <a:ext cx="3733200" cy="7113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50"/>
          <p:cNvCxnSpPr>
            <a:stCxn id="336" idx="3"/>
            <a:endCxn id="372" idx="1"/>
          </p:cNvCxnSpPr>
          <p:nvPr/>
        </p:nvCxnSpPr>
        <p:spPr>
          <a:xfrm>
            <a:off x="3800044" y="3153758"/>
            <a:ext cx="3751200" cy="1016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50"/>
          <p:cNvCxnSpPr>
            <a:stCxn id="336" idx="3"/>
            <a:endCxn id="399" idx="0"/>
          </p:cNvCxnSpPr>
          <p:nvPr/>
        </p:nvCxnSpPr>
        <p:spPr>
          <a:xfrm>
            <a:off x="3800044" y="3153758"/>
            <a:ext cx="3555300" cy="10488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50"/>
          <p:cNvCxnSpPr>
            <a:stCxn id="336" idx="3"/>
            <a:endCxn id="343" idx="0"/>
          </p:cNvCxnSpPr>
          <p:nvPr/>
        </p:nvCxnSpPr>
        <p:spPr>
          <a:xfrm>
            <a:off x="3800044" y="3153758"/>
            <a:ext cx="2837100" cy="13419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50"/>
          <p:cNvCxnSpPr>
            <a:stCxn id="336" idx="3"/>
            <a:endCxn id="343" idx="0"/>
          </p:cNvCxnSpPr>
          <p:nvPr/>
        </p:nvCxnSpPr>
        <p:spPr>
          <a:xfrm>
            <a:off x="3800044" y="3153758"/>
            <a:ext cx="2837100" cy="13419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50"/>
          <p:cNvCxnSpPr>
            <a:stCxn id="336" idx="3"/>
            <a:endCxn id="378" idx="0"/>
          </p:cNvCxnSpPr>
          <p:nvPr/>
        </p:nvCxnSpPr>
        <p:spPr>
          <a:xfrm>
            <a:off x="3800044" y="3153758"/>
            <a:ext cx="2363700" cy="12531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50"/>
          <p:cNvCxnSpPr>
            <a:stCxn id="336" idx="3"/>
            <a:endCxn id="380" idx="0"/>
          </p:cNvCxnSpPr>
          <p:nvPr/>
        </p:nvCxnSpPr>
        <p:spPr>
          <a:xfrm>
            <a:off x="3800044" y="3153758"/>
            <a:ext cx="1984200" cy="12816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50"/>
          <p:cNvCxnSpPr>
            <a:stCxn id="336" idx="3"/>
            <a:endCxn id="382" idx="0"/>
          </p:cNvCxnSpPr>
          <p:nvPr/>
        </p:nvCxnSpPr>
        <p:spPr>
          <a:xfrm>
            <a:off x="3800044" y="3153758"/>
            <a:ext cx="1597500" cy="13428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50"/>
          <p:cNvCxnSpPr>
            <a:stCxn id="336" idx="3"/>
            <a:endCxn id="384" idx="0"/>
          </p:cNvCxnSpPr>
          <p:nvPr/>
        </p:nvCxnSpPr>
        <p:spPr>
          <a:xfrm>
            <a:off x="3800044" y="3153758"/>
            <a:ext cx="1193100" cy="13632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50"/>
          <p:cNvCxnSpPr>
            <a:stCxn id="339" idx="3"/>
            <a:endCxn id="346" idx="2"/>
          </p:cNvCxnSpPr>
          <p:nvPr/>
        </p:nvCxnSpPr>
        <p:spPr>
          <a:xfrm flipH="1" rot="10800000">
            <a:off x="3800044" y="1741393"/>
            <a:ext cx="1193100" cy="25182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50"/>
          <p:cNvCxnSpPr>
            <a:stCxn id="339" idx="3"/>
            <a:endCxn id="348" idx="2"/>
          </p:cNvCxnSpPr>
          <p:nvPr/>
        </p:nvCxnSpPr>
        <p:spPr>
          <a:xfrm flipH="1" rot="10800000">
            <a:off x="3800044" y="1807693"/>
            <a:ext cx="1597500" cy="24519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50"/>
          <p:cNvCxnSpPr>
            <a:stCxn id="339" idx="3"/>
            <a:endCxn id="350" idx="2"/>
          </p:cNvCxnSpPr>
          <p:nvPr/>
        </p:nvCxnSpPr>
        <p:spPr>
          <a:xfrm flipH="1" rot="10800000">
            <a:off x="3800044" y="1866793"/>
            <a:ext cx="1984200" cy="23928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50"/>
          <p:cNvCxnSpPr>
            <a:stCxn id="339" idx="3"/>
            <a:endCxn id="352" idx="2"/>
          </p:cNvCxnSpPr>
          <p:nvPr/>
        </p:nvCxnSpPr>
        <p:spPr>
          <a:xfrm flipH="1" rot="10800000">
            <a:off x="3800044" y="1912993"/>
            <a:ext cx="2363700" cy="23466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50"/>
          <p:cNvCxnSpPr>
            <a:stCxn id="339" idx="3"/>
            <a:endCxn id="354" idx="2"/>
          </p:cNvCxnSpPr>
          <p:nvPr/>
        </p:nvCxnSpPr>
        <p:spPr>
          <a:xfrm flipH="1" rot="10800000">
            <a:off x="3800044" y="1988893"/>
            <a:ext cx="2837100" cy="22707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50"/>
          <p:cNvCxnSpPr>
            <a:stCxn id="339" idx="3"/>
            <a:endCxn id="354" idx="2"/>
          </p:cNvCxnSpPr>
          <p:nvPr/>
        </p:nvCxnSpPr>
        <p:spPr>
          <a:xfrm flipH="1" rot="10800000">
            <a:off x="3800044" y="1988893"/>
            <a:ext cx="2837100" cy="22707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50"/>
          <p:cNvCxnSpPr>
            <a:stCxn id="339" idx="3"/>
            <a:endCxn id="356" idx="2"/>
          </p:cNvCxnSpPr>
          <p:nvPr/>
        </p:nvCxnSpPr>
        <p:spPr>
          <a:xfrm flipH="1" rot="10800000">
            <a:off x="3800044" y="2083693"/>
            <a:ext cx="3219600" cy="21759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50"/>
          <p:cNvCxnSpPr>
            <a:stCxn id="339" idx="3"/>
            <a:endCxn id="358" idx="1"/>
          </p:cNvCxnSpPr>
          <p:nvPr/>
        </p:nvCxnSpPr>
        <p:spPr>
          <a:xfrm flipH="1" rot="10800000">
            <a:off x="3800044" y="2098393"/>
            <a:ext cx="3583200" cy="2161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50"/>
          <p:cNvCxnSpPr>
            <a:stCxn id="339" idx="3"/>
            <a:endCxn id="360" idx="1"/>
          </p:cNvCxnSpPr>
          <p:nvPr/>
        </p:nvCxnSpPr>
        <p:spPr>
          <a:xfrm flipH="1" rot="10800000">
            <a:off x="3800044" y="2411593"/>
            <a:ext cx="3675600" cy="18480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50"/>
          <p:cNvCxnSpPr>
            <a:stCxn id="339" idx="3"/>
            <a:endCxn id="362" idx="1"/>
          </p:cNvCxnSpPr>
          <p:nvPr/>
        </p:nvCxnSpPr>
        <p:spPr>
          <a:xfrm flipH="1" rot="10800000">
            <a:off x="3800044" y="2692393"/>
            <a:ext cx="3867300" cy="15672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6" name="Google Shape;416;p50"/>
          <p:cNvCxnSpPr>
            <a:stCxn id="339" idx="3"/>
            <a:endCxn id="364" idx="1"/>
          </p:cNvCxnSpPr>
          <p:nvPr/>
        </p:nvCxnSpPr>
        <p:spPr>
          <a:xfrm flipH="1" rot="10800000">
            <a:off x="3800044" y="3184393"/>
            <a:ext cx="3782400" cy="1075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50"/>
          <p:cNvCxnSpPr>
            <a:stCxn id="339" idx="3"/>
            <a:endCxn id="366" idx="1"/>
          </p:cNvCxnSpPr>
          <p:nvPr/>
        </p:nvCxnSpPr>
        <p:spPr>
          <a:xfrm flipH="1" rot="10800000">
            <a:off x="3800044" y="3356293"/>
            <a:ext cx="3720900" cy="903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8" name="Google Shape;418;p50"/>
          <p:cNvCxnSpPr>
            <a:stCxn id="339" idx="3"/>
            <a:endCxn id="368" idx="1"/>
          </p:cNvCxnSpPr>
          <p:nvPr/>
        </p:nvCxnSpPr>
        <p:spPr>
          <a:xfrm flipH="1" rot="10800000">
            <a:off x="3800044" y="3556993"/>
            <a:ext cx="3862200" cy="7026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9" name="Google Shape;419;p50"/>
          <p:cNvCxnSpPr>
            <a:stCxn id="339" idx="3"/>
            <a:endCxn id="370" idx="1"/>
          </p:cNvCxnSpPr>
          <p:nvPr/>
        </p:nvCxnSpPr>
        <p:spPr>
          <a:xfrm flipH="1" rot="10800000">
            <a:off x="3800044" y="3865093"/>
            <a:ext cx="3733200" cy="3945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0" name="Google Shape;420;p50"/>
          <p:cNvCxnSpPr>
            <a:stCxn id="339" idx="3"/>
            <a:endCxn id="372" idx="1"/>
          </p:cNvCxnSpPr>
          <p:nvPr/>
        </p:nvCxnSpPr>
        <p:spPr>
          <a:xfrm flipH="1" rot="10800000">
            <a:off x="3800044" y="4169893"/>
            <a:ext cx="3751200" cy="89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1" name="Google Shape;421;p50"/>
          <p:cNvCxnSpPr>
            <a:stCxn id="339" idx="3"/>
            <a:endCxn id="399" idx="0"/>
          </p:cNvCxnSpPr>
          <p:nvPr/>
        </p:nvCxnSpPr>
        <p:spPr>
          <a:xfrm flipH="1" rot="10800000">
            <a:off x="3800044" y="4202593"/>
            <a:ext cx="3555300" cy="57000"/>
          </a:xfrm>
          <a:prstGeom prst="curvedConnector4">
            <a:avLst>
              <a:gd fmla="val 47672" name="adj1"/>
              <a:gd fmla="val 454265" name="adj2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50"/>
          <p:cNvCxnSpPr>
            <a:stCxn id="339" idx="3"/>
            <a:endCxn id="343" idx="0"/>
          </p:cNvCxnSpPr>
          <p:nvPr/>
        </p:nvCxnSpPr>
        <p:spPr>
          <a:xfrm>
            <a:off x="3800044" y="4259593"/>
            <a:ext cx="2837100" cy="2361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3" name="Google Shape;423;p50"/>
          <p:cNvCxnSpPr>
            <a:stCxn id="339" idx="3"/>
            <a:endCxn id="343" idx="0"/>
          </p:cNvCxnSpPr>
          <p:nvPr/>
        </p:nvCxnSpPr>
        <p:spPr>
          <a:xfrm>
            <a:off x="3800044" y="4259593"/>
            <a:ext cx="2837100" cy="2361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50"/>
          <p:cNvCxnSpPr>
            <a:stCxn id="339" idx="3"/>
            <a:endCxn id="378" idx="0"/>
          </p:cNvCxnSpPr>
          <p:nvPr/>
        </p:nvCxnSpPr>
        <p:spPr>
          <a:xfrm>
            <a:off x="3800044" y="4259593"/>
            <a:ext cx="2363700" cy="1473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50"/>
          <p:cNvCxnSpPr>
            <a:stCxn id="339" idx="3"/>
            <a:endCxn id="380" idx="0"/>
          </p:cNvCxnSpPr>
          <p:nvPr/>
        </p:nvCxnSpPr>
        <p:spPr>
          <a:xfrm>
            <a:off x="3800044" y="4259593"/>
            <a:ext cx="1984200" cy="1758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50"/>
          <p:cNvCxnSpPr>
            <a:stCxn id="339" idx="3"/>
            <a:endCxn id="382" idx="0"/>
          </p:cNvCxnSpPr>
          <p:nvPr/>
        </p:nvCxnSpPr>
        <p:spPr>
          <a:xfrm>
            <a:off x="3800044" y="4259593"/>
            <a:ext cx="1597500" cy="2370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50"/>
          <p:cNvCxnSpPr>
            <a:stCxn id="339" idx="3"/>
            <a:endCxn id="384" idx="0"/>
          </p:cNvCxnSpPr>
          <p:nvPr/>
        </p:nvCxnSpPr>
        <p:spPr>
          <a:xfrm>
            <a:off x="3800044" y="4259593"/>
            <a:ext cx="1193100" cy="2574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50" name="Google Shape;350;p50"/>
          <p:cNvPicPr preferRelativeResize="0"/>
          <p:nvPr/>
        </p:nvPicPr>
        <p:blipFill rotWithShape="1">
          <a:blip r:embed="rId5">
            <a:alphaModFix/>
          </a:blip>
          <a:srcRect b="-9144" l="-9157" r="-9157" t="-9156"/>
          <a:stretch/>
        </p:blipFill>
        <p:spPr>
          <a:xfrm>
            <a:off x="5640842" y="1578675"/>
            <a:ext cx="286674" cy="28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2565" y="3073579"/>
            <a:ext cx="728886" cy="22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3190" y="3747822"/>
            <a:ext cx="418290" cy="23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0"/>
          <p:cNvPicPr preferRelativeResize="0"/>
          <p:nvPr/>
        </p:nvPicPr>
        <p:blipFill rotWithShape="1">
          <a:blip r:embed="rId8">
            <a:alphaModFix/>
          </a:blip>
          <a:srcRect b="-7287" l="-7299" r="-7287" t="-7299"/>
          <a:stretch/>
        </p:blipFill>
        <p:spPr>
          <a:xfrm>
            <a:off x="5245204" y="1564166"/>
            <a:ext cx="304404" cy="24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0"/>
          <p:cNvPicPr preferRelativeResize="0"/>
          <p:nvPr/>
        </p:nvPicPr>
        <p:blipFill rotWithShape="1">
          <a:blip r:embed="rId9">
            <a:alphaModFix/>
          </a:blip>
          <a:srcRect b="-11094" l="-11094" r="-11094" t="-11094"/>
          <a:stretch/>
        </p:blipFill>
        <p:spPr>
          <a:xfrm>
            <a:off x="4872078" y="4517026"/>
            <a:ext cx="242290" cy="23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44293" y="4435494"/>
            <a:ext cx="279770" cy="27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0"/>
          <p:cNvPicPr preferRelativeResize="0"/>
          <p:nvPr/>
        </p:nvPicPr>
        <p:blipFill rotWithShape="1">
          <a:blip r:embed="rId11">
            <a:alphaModFix/>
          </a:blip>
          <a:srcRect b="-18210" l="-18210" r="-18196" t="-18196"/>
          <a:stretch/>
        </p:blipFill>
        <p:spPr>
          <a:xfrm>
            <a:off x="4872079" y="1528800"/>
            <a:ext cx="242291" cy="21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0"/>
          <p:cNvPicPr preferRelativeResize="0"/>
          <p:nvPr/>
        </p:nvPicPr>
        <p:blipFill rotWithShape="1">
          <a:blip r:embed="rId12">
            <a:alphaModFix/>
          </a:blip>
          <a:srcRect b="-10634" l="-10634" r="-10622" t="-10622"/>
          <a:stretch/>
        </p:blipFill>
        <p:spPr>
          <a:xfrm>
            <a:off x="6879785" y="4304452"/>
            <a:ext cx="279770" cy="24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0"/>
          <p:cNvPicPr preferRelativeResize="0"/>
          <p:nvPr/>
        </p:nvPicPr>
        <p:blipFill rotWithShape="1">
          <a:blip r:embed="rId13">
            <a:alphaModFix/>
          </a:blip>
          <a:srcRect b="-4632" l="-4632" r="-4632" t="-4632"/>
          <a:stretch/>
        </p:blipFill>
        <p:spPr>
          <a:xfrm>
            <a:off x="7662363" y="3459453"/>
            <a:ext cx="225346" cy="19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0"/>
          <p:cNvPicPr preferRelativeResize="0"/>
          <p:nvPr/>
        </p:nvPicPr>
        <p:blipFill rotWithShape="1">
          <a:blip r:embed="rId14">
            <a:alphaModFix/>
          </a:blip>
          <a:srcRect b="0" l="15828" r="15828" t="0"/>
          <a:stretch/>
        </p:blipFill>
        <p:spPr>
          <a:xfrm>
            <a:off x="7475726" y="2296600"/>
            <a:ext cx="304416" cy="23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0"/>
          <p:cNvPicPr preferRelativeResize="0"/>
          <p:nvPr/>
        </p:nvPicPr>
        <p:blipFill rotWithShape="1">
          <a:blip r:embed="rId15">
            <a:alphaModFix/>
          </a:blip>
          <a:srcRect b="-6740" l="10430" r="10430" t="-6740"/>
          <a:stretch/>
        </p:blipFill>
        <p:spPr>
          <a:xfrm>
            <a:off x="5998180" y="1667584"/>
            <a:ext cx="331033" cy="24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0"/>
          <p:cNvPicPr preferRelativeResize="0"/>
          <p:nvPr/>
        </p:nvPicPr>
        <p:blipFill rotWithShape="1">
          <a:blip r:embed="rId16">
            <a:alphaModFix/>
          </a:blip>
          <a:srcRect b="-7976" l="8290" r="8299" t="-7965"/>
          <a:stretch/>
        </p:blipFill>
        <p:spPr>
          <a:xfrm>
            <a:off x="6845223" y="1766917"/>
            <a:ext cx="348900" cy="31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67304" y="2529315"/>
            <a:ext cx="331020" cy="32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0"/>
          <p:cNvPicPr preferRelativeResize="0"/>
          <p:nvPr/>
        </p:nvPicPr>
        <p:blipFill rotWithShape="1">
          <a:blip r:embed="rId18">
            <a:alphaModFix/>
          </a:blip>
          <a:srcRect b="-6293" l="15132" r="15132" t="-6293"/>
          <a:stretch/>
        </p:blipFill>
        <p:spPr>
          <a:xfrm>
            <a:off x="7189849" y="4202587"/>
            <a:ext cx="331014" cy="27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0"/>
          <p:cNvPicPr preferRelativeResize="0"/>
          <p:nvPr/>
        </p:nvPicPr>
        <p:blipFill rotWithShape="1">
          <a:blip r:embed="rId19">
            <a:alphaModFix/>
          </a:blip>
          <a:srcRect b="-6818" l="-6830" r="-6818" t="-6830"/>
          <a:stretch/>
        </p:blipFill>
        <p:spPr>
          <a:xfrm>
            <a:off x="6524559" y="1766919"/>
            <a:ext cx="225347" cy="22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520867" y="3311131"/>
            <a:ext cx="728883" cy="9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0"/>
          <p:cNvPicPr preferRelativeResize="0"/>
          <p:nvPr/>
        </p:nvPicPr>
        <p:blipFill rotWithShape="1">
          <a:blip r:embed="rId21">
            <a:alphaModFix/>
          </a:blip>
          <a:srcRect b="-9693" l="-9680" r="-9680" t="-9681"/>
          <a:stretch/>
        </p:blipFill>
        <p:spPr>
          <a:xfrm>
            <a:off x="7551144" y="4053422"/>
            <a:ext cx="242294" cy="23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0"/>
          <p:cNvPicPr preferRelativeResize="0"/>
          <p:nvPr/>
        </p:nvPicPr>
        <p:blipFill rotWithShape="1">
          <a:blip r:embed="rId22">
            <a:alphaModFix/>
          </a:blip>
          <a:srcRect b="-7736" l="-7735" r="-7724" t="-7736"/>
          <a:stretch/>
        </p:blipFill>
        <p:spPr>
          <a:xfrm>
            <a:off x="5257529" y="4496520"/>
            <a:ext cx="279757" cy="27558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0"/>
          <p:cNvSpPr txBox="1"/>
          <p:nvPr/>
        </p:nvSpPr>
        <p:spPr>
          <a:xfrm>
            <a:off x="856859" y="3210705"/>
            <a:ext cx="922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Sustentação</a:t>
            </a:r>
            <a:endParaRPr sz="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Governança</a:t>
            </a:r>
            <a:endParaRPr sz="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Segurança</a:t>
            </a:r>
            <a:endParaRPr sz="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50"/>
          <p:cNvSpPr txBox="1"/>
          <p:nvPr/>
        </p:nvSpPr>
        <p:spPr>
          <a:xfrm>
            <a:off x="924588" y="2912090"/>
            <a:ext cx="83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ED194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430" name="Google Shape;430;p50"/>
          <p:cNvCxnSpPr>
            <a:stCxn id="342" idx="3"/>
            <a:endCxn id="345" idx="1"/>
          </p:cNvCxnSpPr>
          <p:nvPr/>
        </p:nvCxnSpPr>
        <p:spPr>
          <a:xfrm flipH="1" rot="10800000">
            <a:off x="1803650" y="2048016"/>
            <a:ext cx="1025400" cy="10935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31" name="Google Shape;431;p50"/>
          <p:cNvCxnSpPr>
            <a:stCxn id="342" idx="3"/>
            <a:endCxn id="336" idx="1"/>
          </p:cNvCxnSpPr>
          <p:nvPr/>
        </p:nvCxnSpPr>
        <p:spPr>
          <a:xfrm>
            <a:off x="1803650" y="3141516"/>
            <a:ext cx="1025400" cy="123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50"/>
          <p:cNvCxnSpPr>
            <a:stCxn id="342" idx="3"/>
            <a:endCxn id="339" idx="1"/>
          </p:cNvCxnSpPr>
          <p:nvPr/>
        </p:nvCxnSpPr>
        <p:spPr>
          <a:xfrm>
            <a:off x="1803650" y="3141516"/>
            <a:ext cx="1025400" cy="11181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78" name="Google Shape;378;p50"/>
          <p:cNvPicPr preferRelativeResize="0"/>
          <p:nvPr/>
        </p:nvPicPr>
        <p:blipFill rotWithShape="1">
          <a:blip r:embed="rId23">
            <a:alphaModFix/>
          </a:blip>
          <a:srcRect b="-7736" l="-7736" r="-7736" t="-7736"/>
          <a:stretch/>
        </p:blipFill>
        <p:spPr>
          <a:xfrm>
            <a:off x="6023812" y="4406898"/>
            <a:ext cx="279770" cy="27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0"/>
          <p:cNvPicPr preferRelativeResize="0"/>
          <p:nvPr/>
        </p:nvPicPr>
        <p:blipFill rotWithShape="1">
          <a:blip r:embed="rId24">
            <a:alphaModFix/>
          </a:blip>
          <a:srcRect b="-23551" l="-23551" r="-23551" t="-23551"/>
          <a:stretch/>
        </p:blipFill>
        <p:spPr>
          <a:xfrm>
            <a:off x="7383277" y="1962013"/>
            <a:ext cx="279772" cy="272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fessor Icon 1556050" id="433" name="Google Shape;433;p5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1157161" y="2696047"/>
            <a:ext cx="321785" cy="31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0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1367016" y="2795781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5" name="Google Shape;435;p50"/>
          <p:cNvSpPr/>
          <p:nvPr/>
        </p:nvSpPr>
        <p:spPr>
          <a:xfrm>
            <a:off x="926250" y="2197050"/>
            <a:ext cx="783600" cy="1953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ENABLING TEAMS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50"/>
          <p:cNvSpPr/>
          <p:nvPr/>
        </p:nvSpPr>
        <p:spPr>
          <a:xfrm>
            <a:off x="2828944" y="1678624"/>
            <a:ext cx="971100" cy="738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0"/>
          <p:cNvSpPr/>
          <p:nvPr/>
        </p:nvSpPr>
        <p:spPr>
          <a:xfrm>
            <a:off x="2922653" y="1587818"/>
            <a:ext cx="783600" cy="1953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1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rofessor Icon 1556049" id="437" name="Google Shape;437;p50"/>
          <p:cNvPicPr preferRelativeResize="0"/>
          <p:nvPr/>
        </p:nvPicPr>
        <p:blipFill rotWithShape="1">
          <a:blip r:embed="rId26">
            <a:alphaModFix/>
          </a:blip>
          <a:srcRect b="0" l="13616" r="14678" t="0"/>
          <a:stretch/>
        </p:blipFill>
        <p:spPr>
          <a:xfrm>
            <a:off x="3199055" y="1928309"/>
            <a:ext cx="230736" cy="31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0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3403177" y="2190844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9" name="Google Shape;439;p5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139975" y="3035184"/>
            <a:ext cx="348895" cy="3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153532" y="4116705"/>
            <a:ext cx="321781" cy="36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0"/>
          <p:cNvPicPr preferRelativeResize="0"/>
          <p:nvPr/>
        </p:nvPicPr>
        <p:blipFill rotWithShape="1">
          <a:blip r:embed="rId29">
            <a:alphaModFix/>
          </a:blip>
          <a:srcRect b="-8933" l="-8920" r="-8920" t="-8921"/>
          <a:stretch/>
        </p:blipFill>
        <p:spPr>
          <a:xfrm>
            <a:off x="4566388" y="4591226"/>
            <a:ext cx="242308" cy="14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0"/>
          <p:cNvPicPr preferRelativeResize="0"/>
          <p:nvPr/>
        </p:nvPicPr>
        <p:blipFill rotWithShape="1">
          <a:blip r:embed="rId30">
            <a:alphaModFix/>
          </a:blip>
          <a:srcRect b="-12390" l="-12390" r="-12390" t="-12390"/>
          <a:stretch/>
        </p:blipFill>
        <p:spPr>
          <a:xfrm>
            <a:off x="4584724" y="1555029"/>
            <a:ext cx="205636" cy="15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0"/>
          <p:cNvPicPr preferRelativeResize="0"/>
          <p:nvPr/>
        </p:nvPicPr>
        <p:blipFill rotWithShape="1">
          <a:blip r:embed="rId31">
            <a:alphaModFix/>
          </a:blip>
          <a:srcRect b="10" l="17932" r="17932" t="0"/>
          <a:stretch/>
        </p:blipFill>
        <p:spPr>
          <a:xfrm>
            <a:off x="7766257" y="2943953"/>
            <a:ext cx="164803" cy="142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50"/>
          <p:cNvCxnSpPr>
            <a:stCxn id="345" idx="3"/>
            <a:endCxn id="443" idx="1"/>
          </p:cNvCxnSpPr>
          <p:nvPr/>
        </p:nvCxnSpPr>
        <p:spPr>
          <a:xfrm>
            <a:off x="3800044" y="2047924"/>
            <a:ext cx="3966300" cy="9672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50"/>
          <p:cNvCxnSpPr>
            <a:stCxn id="336" idx="3"/>
            <a:endCxn id="443" idx="1"/>
          </p:cNvCxnSpPr>
          <p:nvPr/>
        </p:nvCxnSpPr>
        <p:spPr>
          <a:xfrm flipH="1" rot="10800000">
            <a:off x="3800044" y="3015158"/>
            <a:ext cx="3966300" cy="1386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50"/>
          <p:cNvCxnSpPr>
            <a:stCxn id="339" idx="3"/>
            <a:endCxn id="443" idx="1"/>
          </p:cNvCxnSpPr>
          <p:nvPr/>
        </p:nvCxnSpPr>
        <p:spPr>
          <a:xfrm flipH="1" rot="10800000">
            <a:off x="3800044" y="3015193"/>
            <a:ext cx="3966300" cy="12444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50"/>
          <p:cNvCxnSpPr>
            <a:stCxn id="345" idx="3"/>
            <a:endCxn id="442" idx="2"/>
          </p:cNvCxnSpPr>
          <p:nvPr/>
        </p:nvCxnSpPr>
        <p:spPr>
          <a:xfrm flipH="1" rot="10800000">
            <a:off x="3800044" y="1714924"/>
            <a:ext cx="887400" cy="3330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50"/>
          <p:cNvCxnSpPr>
            <a:stCxn id="345" idx="3"/>
            <a:endCxn id="441" idx="0"/>
          </p:cNvCxnSpPr>
          <p:nvPr/>
        </p:nvCxnSpPr>
        <p:spPr>
          <a:xfrm>
            <a:off x="3800044" y="2047924"/>
            <a:ext cx="887400" cy="25434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50"/>
          <p:cNvCxnSpPr>
            <a:stCxn id="336" idx="3"/>
            <a:endCxn id="442" idx="2"/>
          </p:cNvCxnSpPr>
          <p:nvPr/>
        </p:nvCxnSpPr>
        <p:spPr>
          <a:xfrm flipH="1" rot="10800000">
            <a:off x="3800044" y="1714958"/>
            <a:ext cx="887400" cy="14388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50"/>
          <p:cNvCxnSpPr>
            <a:stCxn id="336" idx="3"/>
            <a:endCxn id="441" idx="0"/>
          </p:cNvCxnSpPr>
          <p:nvPr/>
        </p:nvCxnSpPr>
        <p:spPr>
          <a:xfrm>
            <a:off x="3800044" y="3153758"/>
            <a:ext cx="887400" cy="14376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50"/>
          <p:cNvCxnSpPr>
            <a:stCxn id="339" idx="3"/>
            <a:endCxn id="442" idx="2"/>
          </p:cNvCxnSpPr>
          <p:nvPr/>
        </p:nvCxnSpPr>
        <p:spPr>
          <a:xfrm flipH="1" rot="10800000">
            <a:off x="3800044" y="1714993"/>
            <a:ext cx="887400" cy="25446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50"/>
          <p:cNvCxnSpPr>
            <a:stCxn id="339" idx="3"/>
            <a:endCxn id="441" idx="0"/>
          </p:cNvCxnSpPr>
          <p:nvPr/>
        </p:nvCxnSpPr>
        <p:spPr>
          <a:xfrm>
            <a:off x="3800044" y="4259593"/>
            <a:ext cx="887400" cy="3315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e dores no processo de desenvolvimento de software</a:t>
            </a:r>
            <a:endParaRPr/>
          </a:p>
        </p:txBody>
      </p:sp>
      <p:grpSp>
        <p:nvGrpSpPr>
          <p:cNvPr id="458" name="Google Shape;458;p51"/>
          <p:cNvGrpSpPr/>
          <p:nvPr/>
        </p:nvGrpSpPr>
        <p:grpSpPr>
          <a:xfrm>
            <a:off x="311700" y="1713225"/>
            <a:ext cx="2522400" cy="1159525"/>
            <a:chOff x="311700" y="1713225"/>
            <a:chExt cx="2522400" cy="1159525"/>
          </a:xfrm>
        </p:grpSpPr>
        <p:sp>
          <p:nvSpPr>
            <p:cNvPr id="459" name="Google Shape;459;p51"/>
            <p:cNvSpPr/>
            <p:nvPr/>
          </p:nvSpPr>
          <p:spPr>
            <a:xfrm>
              <a:off x="1352575" y="17132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60" name="Google Shape;460;p51"/>
            <p:cNvSpPr txBox="1"/>
            <p:nvPr/>
          </p:nvSpPr>
          <p:spPr>
            <a:xfrm>
              <a:off x="311700" y="2195650"/>
              <a:ext cx="2522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Inconsistência na Infraestrutura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61" name="Google Shape;461;p51"/>
          <p:cNvGrpSpPr/>
          <p:nvPr/>
        </p:nvGrpSpPr>
        <p:grpSpPr>
          <a:xfrm>
            <a:off x="3240850" y="1713225"/>
            <a:ext cx="2522400" cy="913525"/>
            <a:chOff x="1261125" y="2089325"/>
            <a:chExt cx="2522400" cy="913525"/>
          </a:xfrm>
        </p:grpSpPr>
        <p:sp>
          <p:nvSpPr>
            <p:cNvPr id="462" name="Google Shape;462;p51"/>
            <p:cNvSpPr/>
            <p:nvPr/>
          </p:nvSpPr>
          <p:spPr>
            <a:xfrm>
              <a:off x="2302000" y="20893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2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63" name="Google Shape;463;p51"/>
            <p:cNvSpPr txBox="1"/>
            <p:nvPr/>
          </p:nvSpPr>
          <p:spPr>
            <a:xfrm>
              <a:off x="1261125" y="2571750"/>
              <a:ext cx="252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Escalabilidade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64" name="Google Shape;464;p51"/>
          <p:cNvGrpSpPr/>
          <p:nvPr/>
        </p:nvGrpSpPr>
        <p:grpSpPr>
          <a:xfrm>
            <a:off x="4756875" y="2934550"/>
            <a:ext cx="2522400" cy="1159525"/>
            <a:chOff x="1261125" y="2089325"/>
            <a:chExt cx="2522400" cy="1159525"/>
          </a:xfrm>
        </p:grpSpPr>
        <p:sp>
          <p:nvSpPr>
            <p:cNvPr id="465" name="Google Shape;465;p51"/>
            <p:cNvSpPr/>
            <p:nvPr/>
          </p:nvSpPr>
          <p:spPr>
            <a:xfrm>
              <a:off x="2302000" y="20893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5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66" name="Google Shape;466;p51"/>
            <p:cNvSpPr txBox="1"/>
            <p:nvPr/>
          </p:nvSpPr>
          <p:spPr>
            <a:xfrm>
              <a:off x="1261125" y="2571750"/>
              <a:ext cx="2522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Reaproveitamento de Código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67" name="Google Shape;467;p51"/>
          <p:cNvGrpSpPr/>
          <p:nvPr/>
        </p:nvGrpSpPr>
        <p:grpSpPr>
          <a:xfrm>
            <a:off x="6170000" y="1713225"/>
            <a:ext cx="2522400" cy="913525"/>
            <a:chOff x="1261125" y="2089325"/>
            <a:chExt cx="2522400" cy="913525"/>
          </a:xfrm>
        </p:grpSpPr>
        <p:sp>
          <p:nvSpPr>
            <p:cNvPr id="468" name="Google Shape;468;p51"/>
            <p:cNvSpPr/>
            <p:nvPr/>
          </p:nvSpPr>
          <p:spPr>
            <a:xfrm>
              <a:off x="2302000" y="20893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3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69" name="Google Shape;469;p51"/>
            <p:cNvSpPr txBox="1"/>
            <p:nvPr/>
          </p:nvSpPr>
          <p:spPr>
            <a:xfrm>
              <a:off x="1261125" y="2571750"/>
              <a:ext cx="252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Carga Cognitiva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70" name="Google Shape;470;p51"/>
          <p:cNvGrpSpPr/>
          <p:nvPr/>
        </p:nvGrpSpPr>
        <p:grpSpPr>
          <a:xfrm>
            <a:off x="1748725" y="2934550"/>
            <a:ext cx="2522400" cy="1405825"/>
            <a:chOff x="1261125" y="2089325"/>
            <a:chExt cx="2522400" cy="1405825"/>
          </a:xfrm>
        </p:grpSpPr>
        <p:sp>
          <p:nvSpPr>
            <p:cNvPr id="471" name="Google Shape;471;p51"/>
            <p:cNvSpPr/>
            <p:nvPr/>
          </p:nvSpPr>
          <p:spPr>
            <a:xfrm>
              <a:off x="2302000" y="20893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4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72" name="Google Shape;472;p51"/>
            <p:cNvSpPr txBox="1"/>
            <p:nvPr/>
          </p:nvSpPr>
          <p:spPr>
            <a:xfrm>
              <a:off x="1261125" y="2571750"/>
              <a:ext cx="2522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Compliance com Segurança e Arquitetura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2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  <p:sp>
        <p:nvSpPr>
          <p:cNvPr id="483" name="Google Shape;483;p5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Apresentação de componentes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Foco em um ambiente integrado, mas customizável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Ferramentas sugeridas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  <p:sp>
        <p:nvSpPr>
          <p:cNvPr id="489" name="Google Shape;489;p54"/>
          <p:cNvSpPr/>
          <p:nvPr/>
        </p:nvSpPr>
        <p:spPr>
          <a:xfrm>
            <a:off x="311700" y="2863325"/>
            <a:ext cx="1601100" cy="7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Interface Gráfica</a:t>
            </a:r>
            <a:b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</a:br>
            <a:b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i="1" lang="pt-BR" sz="1000">
                <a:latin typeface="Source Code Pro"/>
                <a:ea typeface="Source Code Pro"/>
                <a:cs typeface="Source Code Pro"/>
                <a:sym typeface="Source Code Pro"/>
              </a:rPr>
              <a:t>Single Point of Interaction</a:t>
            </a:r>
            <a:endParaRPr i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0" name="Google Shape;490;p54"/>
          <p:cNvSpPr/>
          <p:nvPr/>
        </p:nvSpPr>
        <p:spPr>
          <a:xfrm>
            <a:off x="2284650" y="2863325"/>
            <a:ext cx="890700" cy="7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GitOps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1" name="Google Shape;491;p54"/>
          <p:cNvSpPr/>
          <p:nvPr/>
        </p:nvSpPr>
        <p:spPr>
          <a:xfrm>
            <a:off x="7417400" y="1852925"/>
            <a:ext cx="1182300" cy="77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Cloud Provider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2" name="Google Shape;492;p54"/>
          <p:cNvSpPr/>
          <p:nvPr/>
        </p:nvSpPr>
        <p:spPr>
          <a:xfrm>
            <a:off x="7417400" y="2863325"/>
            <a:ext cx="1182300" cy="77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Cloud Provider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3" name="Google Shape;493;p54"/>
          <p:cNvSpPr/>
          <p:nvPr/>
        </p:nvSpPr>
        <p:spPr>
          <a:xfrm>
            <a:off x="7417400" y="3873725"/>
            <a:ext cx="1182300" cy="77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Cloud Provider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4" name="Google Shape;494;p54"/>
          <p:cNvSpPr/>
          <p:nvPr/>
        </p:nvSpPr>
        <p:spPr>
          <a:xfrm>
            <a:off x="4029238" y="2867100"/>
            <a:ext cx="890700" cy="7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Platform Control Plane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5" name="Google Shape;495;p54"/>
          <p:cNvSpPr/>
          <p:nvPr/>
        </p:nvSpPr>
        <p:spPr>
          <a:xfrm>
            <a:off x="5596750" y="2865150"/>
            <a:ext cx="890700" cy="7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Cloud Control Plane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6" name="Google Shape;496;p54"/>
          <p:cNvSpPr/>
          <p:nvPr/>
        </p:nvSpPr>
        <p:spPr>
          <a:xfrm>
            <a:off x="106375" y="2699225"/>
            <a:ext cx="6834600" cy="1174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7" name="Google Shape;497;p54"/>
          <p:cNvSpPr txBox="1"/>
          <p:nvPr/>
        </p:nvSpPr>
        <p:spPr>
          <a:xfrm>
            <a:off x="2883775" y="2360525"/>
            <a:ext cx="127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Control Plane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8" name="Google Shape;498;p54"/>
          <p:cNvSpPr/>
          <p:nvPr/>
        </p:nvSpPr>
        <p:spPr>
          <a:xfrm>
            <a:off x="7231200" y="1566475"/>
            <a:ext cx="1601100" cy="334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9" name="Google Shape;499;p54"/>
          <p:cNvSpPr txBox="1"/>
          <p:nvPr/>
        </p:nvSpPr>
        <p:spPr>
          <a:xfrm>
            <a:off x="7331750" y="1227775"/>
            <a:ext cx="135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Cloud Providers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/>
          <p:nvPr/>
        </p:nvSpPr>
        <p:spPr>
          <a:xfrm>
            <a:off x="295219" y="1085138"/>
            <a:ext cx="8556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2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Todas as opiniões apresentadas aqui são </a:t>
            </a:r>
            <a:r>
              <a:rPr lang="pt-BR" sz="2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dos autores </a:t>
            </a:r>
            <a:r>
              <a:rPr lang="pt-BR" sz="2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 não representam as posições de suas respectivas empresas</a:t>
            </a:r>
            <a:endParaRPr sz="2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352481" y="2939288"/>
            <a:ext cx="8556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2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All opinions expressed here are those of the authors alone and do not represent their respective organizations</a:t>
            </a:r>
            <a:endParaRPr sz="2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5"/>
          <p:cNvSpPr/>
          <p:nvPr/>
        </p:nvSpPr>
        <p:spPr>
          <a:xfrm>
            <a:off x="72675" y="1408500"/>
            <a:ext cx="7480500" cy="3569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05" name="Google Shape;505;p5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  <p:sp>
        <p:nvSpPr>
          <p:cNvPr id="506" name="Google Shape;506;p55"/>
          <p:cNvSpPr/>
          <p:nvPr/>
        </p:nvSpPr>
        <p:spPr>
          <a:xfrm>
            <a:off x="7771325" y="1900350"/>
            <a:ext cx="1227000" cy="273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07" name="Google Shape;50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325" y="2907998"/>
            <a:ext cx="937274" cy="70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100" y="3744100"/>
            <a:ext cx="1128274" cy="6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5023" y="2142490"/>
            <a:ext cx="937275" cy="574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55"/>
          <p:cNvGrpSpPr/>
          <p:nvPr/>
        </p:nvGrpSpPr>
        <p:grpSpPr>
          <a:xfrm>
            <a:off x="5860750" y="1900350"/>
            <a:ext cx="1541824" cy="2730000"/>
            <a:chOff x="5627975" y="1824150"/>
            <a:chExt cx="1541824" cy="2730000"/>
          </a:xfrm>
        </p:grpSpPr>
        <p:pic>
          <p:nvPicPr>
            <p:cNvPr descr="Playing with Crossplane, for real | by Prune | Medium" id="511" name="Google Shape;511;p5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27975" y="3019550"/>
              <a:ext cx="1541824" cy="32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55"/>
            <p:cNvSpPr/>
            <p:nvPr/>
          </p:nvSpPr>
          <p:spPr>
            <a:xfrm>
              <a:off x="5664075" y="1824150"/>
              <a:ext cx="1473900" cy="2730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513" name="Google Shape;513;p55"/>
          <p:cNvGrpSpPr/>
          <p:nvPr/>
        </p:nvGrpSpPr>
        <p:grpSpPr>
          <a:xfrm>
            <a:off x="3809913" y="1894650"/>
            <a:ext cx="1473900" cy="2730000"/>
            <a:chOff x="3552538" y="1818450"/>
            <a:chExt cx="1473900" cy="2730000"/>
          </a:xfrm>
        </p:grpSpPr>
        <p:pic>
          <p:nvPicPr>
            <p:cNvPr descr="Kubernetes Logo and symbol, meaning, history, PNG, brand" id="514" name="Google Shape;514;p5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77362" y="2782460"/>
              <a:ext cx="1424275" cy="802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55"/>
            <p:cNvSpPr/>
            <p:nvPr/>
          </p:nvSpPr>
          <p:spPr>
            <a:xfrm>
              <a:off x="3552538" y="1818450"/>
              <a:ext cx="1473900" cy="2730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516" name="Google Shape;516;p55"/>
          <p:cNvGrpSpPr/>
          <p:nvPr/>
        </p:nvGrpSpPr>
        <p:grpSpPr>
          <a:xfrm>
            <a:off x="1931650" y="1900350"/>
            <a:ext cx="1306800" cy="2730000"/>
            <a:chOff x="1644200" y="1824150"/>
            <a:chExt cx="1306800" cy="2730000"/>
          </a:xfrm>
        </p:grpSpPr>
        <p:pic>
          <p:nvPicPr>
            <p:cNvPr descr="Modern Cloud Operations with EKS - nClouds" id="517" name="Google Shape;517;p55"/>
            <p:cNvPicPr preferRelativeResize="0"/>
            <p:nvPr/>
          </p:nvPicPr>
          <p:blipFill rotWithShape="1">
            <a:blip r:embed="rId8">
              <a:alphaModFix/>
            </a:blip>
            <a:srcRect b="0" l="26794" r="26030" t="0"/>
            <a:stretch/>
          </p:blipFill>
          <p:spPr>
            <a:xfrm>
              <a:off x="1644200" y="2260100"/>
              <a:ext cx="1306800" cy="1846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55"/>
            <p:cNvSpPr/>
            <p:nvPr/>
          </p:nvSpPr>
          <p:spPr>
            <a:xfrm>
              <a:off x="1680325" y="1824150"/>
              <a:ext cx="1227000" cy="2730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519" name="Google Shape;519;p55"/>
          <p:cNvSpPr/>
          <p:nvPr/>
        </p:nvSpPr>
        <p:spPr>
          <a:xfrm>
            <a:off x="481575" y="1900350"/>
            <a:ext cx="1028700" cy="273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Backstage – CNCF Store | Get stickers, t-shirts, hoodies, and more." id="520" name="Google Shape;520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025" y="2639453"/>
            <a:ext cx="706153" cy="88304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5"/>
          <p:cNvSpPr txBox="1"/>
          <p:nvPr/>
        </p:nvSpPr>
        <p:spPr>
          <a:xfrm>
            <a:off x="225075" y="1561650"/>
            <a:ext cx="154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 Gráfica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2" name="Google Shape;522;p55"/>
          <p:cNvSpPr txBox="1"/>
          <p:nvPr/>
        </p:nvSpPr>
        <p:spPr>
          <a:xfrm>
            <a:off x="452925" y="3479638"/>
            <a:ext cx="10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Backstage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523" name="Google Shape;523;p55"/>
          <p:cNvSpPr txBox="1"/>
          <p:nvPr/>
        </p:nvSpPr>
        <p:spPr>
          <a:xfrm>
            <a:off x="225075" y="4092425"/>
            <a:ext cx="154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Single Point of Interaction</a:t>
            </a:r>
            <a:endParaRPr i="1" sz="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4" name="Google Shape;524;p55"/>
          <p:cNvSpPr txBox="1"/>
          <p:nvPr/>
        </p:nvSpPr>
        <p:spPr>
          <a:xfrm>
            <a:off x="2245450" y="1561650"/>
            <a:ext cx="67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GitOps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5" name="Google Shape;525;p55"/>
          <p:cNvSpPr txBox="1"/>
          <p:nvPr/>
        </p:nvSpPr>
        <p:spPr>
          <a:xfrm>
            <a:off x="5781311" y="1561650"/>
            <a:ext cx="170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Cloud Control Plane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6" name="Google Shape;526;p55"/>
          <p:cNvSpPr txBox="1"/>
          <p:nvPr/>
        </p:nvSpPr>
        <p:spPr>
          <a:xfrm>
            <a:off x="3619750" y="1561650"/>
            <a:ext cx="185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Platform Control Plane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7" name="Google Shape;527;p55"/>
          <p:cNvSpPr txBox="1"/>
          <p:nvPr/>
        </p:nvSpPr>
        <p:spPr>
          <a:xfrm>
            <a:off x="7680212" y="1561650"/>
            <a:ext cx="138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Cloud Providers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8" name="Google Shape;528;p55"/>
          <p:cNvSpPr txBox="1"/>
          <p:nvPr/>
        </p:nvSpPr>
        <p:spPr>
          <a:xfrm>
            <a:off x="3159525" y="1069800"/>
            <a:ext cx="13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Control Plane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  <p:sp>
        <p:nvSpPr>
          <p:cNvPr id="534" name="Google Shape;534;p56"/>
          <p:cNvSpPr/>
          <p:nvPr/>
        </p:nvSpPr>
        <p:spPr>
          <a:xfrm>
            <a:off x="413012" y="2808625"/>
            <a:ext cx="1079100" cy="804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6"/>
          <p:cNvSpPr/>
          <p:nvPr/>
        </p:nvSpPr>
        <p:spPr>
          <a:xfrm>
            <a:off x="517165" y="2709704"/>
            <a:ext cx="870900" cy="2127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2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36" name="Google Shape;536;p56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1051242" y="3366622"/>
            <a:ext cx="147300" cy="1422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7" name="Google Shape;537;p56"/>
          <p:cNvSpPr/>
          <p:nvPr/>
        </p:nvSpPr>
        <p:spPr>
          <a:xfrm>
            <a:off x="413012" y="4013287"/>
            <a:ext cx="1079100" cy="804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6"/>
          <p:cNvSpPr/>
          <p:nvPr/>
        </p:nvSpPr>
        <p:spPr>
          <a:xfrm>
            <a:off x="517165" y="3914365"/>
            <a:ext cx="870900" cy="2127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3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39" name="Google Shape;539;p56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1051242" y="4571283"/>
            <a:ext cx="147300" cy="1422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0" name="Google Shape;54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389" y="4672806"/>
            <a:ext cx="527592" cy="1696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1" name="Google Shape;541;p56"/>
          <p:cNvCxnSpPr>
            <a:stCxn id="542" idx="6"/>
            <a:endCxn id="543" idx="2"/>
          </p:cNvCxnSpPr>
          <p:nvPr/>
        </p:nvCxnSpPr>
        <p:spPr>
          <a:xfrm flipH="1" rot="10800000">
            <a:off x="3517234" y="1672087"/>
            <a:ext cx="1525800" cy="15321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56"/>
          <p:cNvCxnSpPr>
            <a:stCxn id="542" idx="6"/>
            <a:endCxn id="545" idx="2"/>
          </p:cNvCxnSpPr>
          <p:nvPr/>
        </p:nvCxnSpPr>
        <p:spPr>
          <a:xfrm flipH="1" rot="10800000">
            <a:off x="3517234" y="1744387"/>
            <a:ext cx="1974900" cy="14598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6" name="Google Shape;546;p56"/>
          <p:cNvCxnSpPr>
            <a:stCxn id="542" idx="6"/>
            <a:endCxn id="547" idx="2"/>
          </p:cNvCxnSpPr>
          <p:nvPr/>
        </p:nvCxnSpPr>
        <p:spPr>
          <a:xfrm flipH="1" rot="10800000">
            <a:off x="3517234" y="1808887"/>
            <a:ext cx="2404800" cy="13953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8" name="Google Shape;548;p56"/>
          <p:cNvCxnSpPr>
            <a:stCxn id="542" idx="6"/>
            <a:endCxn id="549" idx="2"/>
          </p:cNvCxnSpPr>
          <p:nvPr/>
        </p:nvCxnSpPr>
        <p:spPr>
          <a:xfrm flipH="1" rot="10800000">
            <a:off x="3517234" y="1859287"/>
            <a:ext cx="2826600" cy="1344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50" name="Google Shape;550;p56"/>
          <p:cNvCxnSpPr>
            <a:stCxn id="542" idx="6"/>
            <a:endCxn id="551" idx="2"/>
          </p:cNvCxnSpPr>
          <p:nvPr/>
        </p:nvCxnSpPr>
        <p:spPr>
          <a:xfrm flipH="1" rot="10800000">
            <a:off x="3517234" y="1941787"/>
            <a:ext cx="3353100" cy="12624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52" name="Google Shape;552;p56"/>
          <p:cNvCxnSpPr>
            <a:stCxn id="542" idx="6"/>
            <a:endCxn id="553" idx="2"/>
          </p:cNvCxnSpPr>
          <p:nvPr/>
        </p:nvCxnSpPr>
        <p:spPr>
          <a:xfrm flipH="1" rot="10800000">
            <a:off x="3517234" y="2045287"/>
            <a:ext cx="3777900" cy="1158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56"/>
          <p:cNvCxnSpPr>
            <a:stCxn id="542" idx="6"/>
            <a:endCxn id="555" idx="1"/>
          </p:cNvCxnSpPr>
          <p:nvPr/>
        </p:nvCxnSpPr>
        <p:spPr>
          <a:xfrm flipH="1" rot="10800000">
            <a:off x="3517234" y="2061487"/>
            <a:ext cx="4182000" cy="1142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56"/>
          <p:cNvCxnSpPr>
            <a:stCxn id="542" idx="6"/>
            <a:endCxn id="557" idx="1"/>
          </p:cNvCxnSpPr>
          <p:nvPr/>
        </p:nvCxnSpPr>
        <p:spPr>
          <a:xfrm flipH="1" rot="10800000">
            <a:off x="3517234" y="2402587"/>
            <a:ext cx="4284900" cy="8016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58" name="Google Shape;558;p56"/>
          <p:cNvCxnSpPr>
            <a:stCxn id="542" idx="6"/>
            <a:endCxn id="559" idx="1"/>
          </p:cNvCxnSpPr>
          <p:nvPr/>
        </p:nvCxnSpPr>
        <p:spPr>
          <a:xfrm flipH="1" rot="10800000">
            <a:off x="3517234" y="2708287"/>
            <a:ext cx="4497900" cy="4959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56"/>
          <p:cNvCxnSpPr>
            <a:stCxn id="542" idx="6"/>
            <a:endCxn id="561" idx="1"/>
          </p:cNvCxnSpPr>
          <p:nvPr/>
        </p:nvCxnSpPr>
        <p:spPr>
          <a:xfrm>
            <a:off x="3517234" y="3204187"/>
            <a:ext cx="4403700" cy="40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2" name="Google Shape;562;p56"/>
          <p:cNvCxnSpPr>
            <a:stCxn id="542" idx="6"/>
            <a:endCxn id="563" idx="1"/>
          </p:cNvCxnSpPr>
          <p:nvPr/>
        </p:nvCxnSpPr>
        <p:spPr>
          <a:xfrm>
            <a:off x="3517234" y="3204187"/>
            <a:ext cx="4335000" cy="227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56"/>
          <p:cNvCxnSpPr>
            <a:stCxn id="542" idx="6"/>
            <a:endCxn id="565" idx="1"/>
          </p:cNvCxnSpPr>
          <p:nvPr/>
        </p:nvCxnSpPr>
        <p:spPr>
          <a:xfrm>
            <a:off x="3517234" y="3204187"/>
            <a:ext cx="4492200" cy="4461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6" name="Google Shape;566;p56"/>
          <p:cNvCxnSpPr>
            <a:stCxn id="542" idx="6"/>
            <a:endCxn id="567" idx="1"/>
          </p:cNvCxnSpPr>
          <p:nvPr/>
        </p:nvCxnSpPr>
        <p:spPr>
          <a:xfrm>
            <a:off x="3517234" y="3204187"/>
            <a:ext cx="4348800" cy="7815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8" name="Google Shape;568;p56"/>
          <p:cNvCxnSpPr>
            <a:stCxn id="542" idx="6"/>
            <a:endCxn id="569" idx="1"/>
          </p:cNvCxnSpPr>
          <p:nvPr/>
        </p:nvCxnSpPr>
        <p:spPr>
          <a:xfrm>
            <a:off x="3517234" y="3204187"/>
            <a:ext cx="4368600" cy="111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56"/>
          <p:cNvCxnSpPr>
            <a:stCxn id="542" idx="6"/>
            <a:endCxn id="540" idx="0"/>
          </p:cNvCxnSpPr>
          <p:nvPr/>
        </p:nvCxnSpPr>
        <p:spPr>
          <a:xfrm>
            <a:off x="3517234" y="3204187"/>
            <a:ext cx="3353100" cy="14685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1" name="Google Shape;571;p56"/>
          <p:cNvCxnSpPr>
            <a:stCxn id="542" idx="6"/>
            <a:endCxn id="572" idx="0"/>
          </p:cNvCxnSpPr>
          <p:nvPr/>
        </p:nvCxnSpPr>
        <p:spPr>
          <a:xfrm>
            <a:off x="3517234" y="3204187"/>
            <a:ext cx="3777900" cy="12603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3" name="Google Shape;573;p56"/>
          <p:cNvCxnSpPr>
            <a:stCxn id="542" idx="6"/>
            <a:endCxn id="540" idx="0"/>
          </p:cNvCxnSpPr>
          <p:nvPr/>
        </p:nvCxnSpPr>
        <p:spPr>
          <a:xfrm>
            <a:off x="3517234" y="3204187"/>
            <a:ext cx="3353100" cy="14685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4" name="Google Shape;574;p56"/>
          <p:cNvCxnSpPr>
            <a:stCxn id="542" idx="6"/>
            <a:endCxn id="575" idx="0"/>
          </p:cNvCxnSpPr>
          <p:nvPr/>
        </p:nvCxnSpPr>
        <p:spPr>
          <a:xfrm>
            <a:off x="3517234" y="3204187"/>
            <a:ext cx="2826600" cy="1371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6" name="Google Shape;576;p56"/>
          <p:cNvCxnSpPr>
            <a:stCxn id="542" idx="6"/>
            <a:endCxn id="577" idx="0"/>
          </p:cNvCxnSpPr>
          <p:nvPr/>
        </p:nvCxnSpPr>
        <p:spPr>
          <a:xfrm>
            <a:off x="3517234" y="3204187"/>
            <a:ext cx="2404800" cy="14031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8" name="Google Shape;578;p56"/>
          <p:cNvCxnSpPr>
            <a:stCxn id="542" idx="6"/>
            <a:endCxn id="579" idx="0"/>
          </p:cNvCxnSpPr>
          <p:nvPr/>
        </p:nvCxnSpPr>
        <p:spPr>
          <a:xfrm>
            <a:off x="3517234" y="3204187"/>
            <a:ext cx="1974900" cy="14694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56"/>
          <p:cNvCxnSpPr>
            <a:stCxn id="542" idx="6"/>
            <a:endCxn id="581" idx="0"/>
          </p:cNvCxnSpPr>
          <p:nvPr/>
        </p:nvCxnSpPr>
        <p:spPr>
          <a:xfrm>
            <a:off x="3517234" y="3204187"/>
            <a:ext cx="1525800" cy="1491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56"/>
          <p:cNvCxnSpPr>
            <a:stCxn id="542" idx="6"/>
            <a:endCxn id="569" idx="1"/>
          </p:cNvCxnSpPr>
          <p:nvPr/>
        </p:nvCxnSpPr>
        <p:spPr>
          <a:xfrm>
            <a:off x="3517234" y="3204187"/>
            <a:ext cx="4368600" cy="111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83" name="Google Shape;583;p56"/>
          <p:cNvCxnSpPr>
            <a:stCxn id="542" idx="6"/>
            <a:endCxn id="584" idx="0"/>
          </p:cNvCxnSpPr>
          <p:nvPr/>
        </p:nvCxnSpPr>
        <p:spPr>
          <a:xfrm>
            <a:off x="3517234" y="3204187"/>
            <a:ext cx="4151100" cy="11493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56"/>
          <p:cNvCxnSpPr>
            <a:stCxn id="542" idx="6"/>
            <a:endCxn id="540" idx="0"/>
          </p:cNvCxnSpPr>
          <p:nvPr/>
        </p:nvCxnSpPr>
        <p:spPr>
          <a:xfrm>
            <a:off x="3517234" y="3204187"/>
            <a:ext cx="3353100" cy="14685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56"/>
          <p:cNvCxnSpPr>
            <a:stCxn id="542" idx="6"/>
            <a:endCxn id="540" idx="0"/>
          </p:cNvCxnSpPr>
          <p:nvPr/>
        </p:nvCxnSpPr>
        <p:spPr>
          <a:xfrm>
            <a:off x="3517234" y="3204187"/>
            <a:ext cx="3353100" cy="14685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87" name="Google Shape;587;p56"/>
          <p:cNvCxnSpPr>
            <a:stCxn id="542" idx="6"/>
            <a:endCxn id="575" idx="0"/>
          </p:cNvCxnSpPr>
          <p:nvPr/>
        </p:nvCxnSpPr>
        <p:spPr>
          <a:xfrm>
            <a:off x="3517234" y="3204187"/>
            <a:ext cx="2826600" cy="1371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88" name="Google Shape;588;p56"/>
          <p:cNvCxnSpPr>
            <a:stCxn id="542" idx="6"/>
            <a:endCxn id="577" idx="0"/>
          </p:cNvCxnSpPr>
          <p:nvPr/>
        </p:nvCxnSpPr>
        <p:spPr>
          <a:xfrm>
            <a:off x="3517234" y="3204187"/>
            <a:ext cx="2404800" cy="14031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89" name="Google Shape;589;p56"/>
          <p:cNvCxnSpPr>
            <a:stCxn id="542" idx="6"/>
            <a:endCxn id="579" idx="0"/>
          </p:cNvCxnSpPr>
          <p:nvPr/>
        </p:nvCxnSpPr>
        <p:spPr>
          <a:xfrm>
            <a:off x="3517234" y="3204187"/>
            <a:ext cx="1974900" cy="14694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90" name="Google Shape;590;p56"/>
          <p:cNvCxnSpPr>
            <a:stCxn id="542" idx="6"/>
            <a:endCxn id="581" idx="0"/>
          </p:cNvCxnSpPr>
          <p:nvPr/>
        </p:nvCxnSpPr>
        <p:spPr>
          <a:xfrm>
            <a:off x="3517234" y="3204187"/>
            <a:ext cx="1525800" cy="1491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547" name="Google Shape;547;p56"/>
          <p:cNvPicPr preferRelativeResize="0"/>
          <p:nvPr/>
        </p:nvPicPr>
        <p:blipFill rotWithShape="1">
          <a:blip r:embed="rId5">
            <a:alphaModFix/>
          </a:blip>
          <a:srcRect b="-9144" l="-9157" r="-9157" t="-9156"/>
          <a:stretch/>
        </p:blipFill>
        <p:spPr>
          <a:xfrm>
            <a:off x="5762750" y="1495082"/>
            <a:ext cx="318621" cy="31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0871" y="3123584"/>
            <a:ext cx="810117" cy="24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5994" y="3858084"/>
            <a:ext cx="464908" cy="25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6"/>
          <p:cNvPicPr preferRelativeResize="0"/>
          <p:nvPr/>
        </p:nvPicPr>
        <p:blipFill rotWithShape="1">
          <a:blip r:embed="rId8">
            <a:alphaModFix/>
          </a:blip>
          <a:srcRect b="-7287" l="-7299" r="-7287" t="-7299"/>
          <a:stretch/>
        </p:blipFill>
        <p:spPr>
          <a:xfrm>
            <a:off x="5323020" y="1479277"/>
            <a:ext cx="338330" cy="26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6"/>
          <p:cNvPicPr preferRelativeResize="0"/>
          <p:nvPr/>
        </p:nvPicPr>
        <p:blipFill rotWithShape="1">
          <a:blip r:embed="rId9">
            <a:alphaModFix/>
          </a:blip>
          <a:srcRect b="-11094" l="-11094" r="-11094" t="-11094"/>
          <a:stretch/>
        </p:blipFill>
        <p:spPr>
          <a:xfrm>
            <a:off x="4908310" y="4696030"/>
            <a:ext cx="269292" cy="25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66586" y="4607212"/>
            <a:ext cx="310949" cy="30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6"/>
          <p:cNvPicPr preferRelativeResize="0"/>
          <p:nvPr/>
        </p:nvPicPr>
        <p:blipFill rotWithShape="1">
          <a:blip r:embed="rId11">
            <a:alphaModFix/>
          </a:blip>
          <a:srcRect b="-18210" l="-18210" r="-18196" t="-18196"/>
          <a:stretch/>
        </p:blipFill>
        <p:spPr>
          <a:xfrm>
            <a:off x="4908311" y="1440750"/>
            <a:ext cx="269293" cy="23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6"/>
          <p:cNvPicPr preferRelativeResize="0"/>
          <p:nvPr/>
        </p:nvPicPr>
        <p:blipFill rotWithShape="1">
          <a:blip r:embed="rId12">
            <a:alphaModFix/>
          </a:blip>
          <a:srcRect b="-10634" l="-10634" r="-10622" t="-10622"/>
          <a:stretch/>
        </p:blipFill>
        <p:spPr>
          <a:xfrm>
            <a:off x="7139768" y="4464459"/>
            <a:ext cx="310950" cy="26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56"/>
          <p:cNvPicPr preferRelativeResize="0"/>
          <p:nvPr/>
        </p:nvPicPr>
        <p:blipFill rotWithShape="1">
          <a:blip r:embed="rId13">
            <a:alphaModFix/>
          </a:blip>
          <a:srcRect b="-4632" l="-4632" r="-4632" t="-4632"/>
          <a:stretch/>
        </p:blipFill>
        <p:spPr>
          <a:xfrm>
            <a:off x="8009563" y="3543944"/>
            <a:ext cx="250461" cy="2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6"/>
          <p:cNvPicPr preferRelativeResize="0"/>
          <p:nvPr/>
        </p:nvPicPr>
        <p:blipFill rotWithShape="1">
          <a:blip r:embed="rId14">
            <a:alphaModFix/>
          </a:blip>
          <a:srcRect b="0" l="15828" r="15828" t="0"/>
          <a:stretch/>
        </p:blipFill>
        <p:spPr>
          <a:xfrm>
            <a:off x="7802125" y="2277168"/>
            <a:ext cx="338341" cy="25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6"/>
          <p:cNvPicPr preferRelativeResize="0"/>
          <p:nvPr/>
        </p:nvPicPr>
        <p:blipFill rotWithShape="1">
          <a:blip r:embed="rId15">
            <a:alphaModFix/>
          </a:blip>
          <a:srcRect b="-6740" l="10430" r="10430" t="-6740"/>
          <a:stretch/>
        </p:blipFill>
        <p:spPr>
          <a:xfrm>
            <a:off x="6159912" y="1591938"/>
            <a:ext cx="367926" cy="2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6"/>
          <p:cNvPicPr preferRelativeResize="0"/>
          <p:nvPr/>
        </p:nvPicPr>
        <p:blipFill rotWithShape="1">
          <a:blip r:embed="rId16">
            <a:alphaModFix/>
          </a:blip>
          <a:srcRect b="-7976" l="8290" r="8299" t="-7965"/>
          <a:stretch/>
        </p:blipFill>
        <p:spPr>
          <a:xfrm>
            <a:off x="7101355" y="1700147"/>
            <a:ext cx="387784" cy="34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15054" y="2530680"/>
            <a:ext cx="367910" cy="35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6"/>
          <p:cNvPicPr preferRelativeResize="0"/>
          <p:nvPr/>
        </p:nvPicPr>
        <p:blipFill rotWithShape="1">
          <a:blip r:embed="rId18">
            <a:alphaModFix/>
          </a:blip>
          <a:srcRect b="-6293" l="15132" r="15132" t="-6293"/>
          <a:stretch/>
        </p:blipFill>
        <p:spPr>
          <a:xfrm>
            <a:off x="7484388" y="4353490"/>
            <a:ext cx="367904" cy="30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6"/>
          <p:cNvPicPr preferRelativeResize="0"/>
          <p:nvPr/>
        </p:nvPicPr>
        <p:blipFill rotWithShape="1">
          <a:blip r:embed="rId19">
            <a:alphaModFix/>
          </a:blip>
          <a:srcRect b="-6818" l="-6830" r="-6818" t="-6830"/>
          <a:stretch/>
        </p:blipFill>
        <p:spPr>
          <a:xfrm>
            <a:off x="6744954" y="1700149"/>
            <a:ext cx="250461" cy="2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52297" y="3382366"/>
            <a:ext cx="810117" cy="9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6"/>
          <p:cNvPicPr preferRelativeResize="0"/>
          <p:nvPr/>
        </p:nvPicPr>
        <p:blipFill rotWithShape="1">
          <a:blip r:embed="rId21">
            <a:alphaModFix/>
          </a:blip>
          <a:srcRect b="-9693" l="-9680" r="-9680" t="-9681"/>
          <a:stretch/>
        </p:blipFill>
        <p:spPr>
          <a:xfrm>
            <a:off x="7885948" y="4190995"/>
            <a:ext cx="269292" cy="25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6"/>
          <p:cNvPicPr preferRelativeResize="0"/>
          <p:nvPr/>
        </p:nvPicPr>
        <p:blipFill rotWithShape="1">
          <a:blip r:embed="rId22">
            <a:alphaModFix/>
          </a:blip>
          <a:srcRect b="-7736" l="-7735" r="-7724" t="-7736"/>
          <a:stretch/>
        </p:blipFill>
        <p:spPr>
          <a:xfrm>
            <a:off x="5336718" y="4673692"/>
            <a:ext cx="310935" cy="30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6"/>
          <p:cNvPicPr preferRelativeResize="0"/>
          <p:nvPr/>
        </p:nvPicPr>
        <p:blipFill rotWithShape="1">
          <a:blip r:embed="rId23">
            <a:alphaModFix/>
          </a:blip>
          <a:srcRect b="-7736" l="-7736" r="-7736" t="-7736"/>
          <a:stretch/>
        </p:blipFill>
        <p:spPr>
          <a:xfrm>
            <a:off x="6188400" y="4576060"/>
            <a:ext cx="310950" cy="30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56"/>
          <p:cNvPicPr preferRelativeResize="0"/>
          <p:nvPr/>
        </p:nvPicPr>
        <p:blipFill rotWithShape="1">
          <a:blip r:embed="rId24">
            <a:alphaModFix/>
          </a:blip>
          <a:srcRect b="-23551" l="-23551" r="-23551" t="-23551"/>
          <a:stretch/>
        </p:blipFill>
        <p:spPr>
          <a:xfrm>
            <a:off x="7699373" y="1912678"/>
            <a:ext cx="310948" cy="29732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56"/>
          <p:cNvSpPr/>
          <p:nvPr/>
        </p:nvSpPr>
        <p:spPr>
          <a:xfrm>
            <a:off x="413012" y="1603964"/>
            <a:ext cx="1079100" cy="804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56"/>
          <p:cNvSpPr/>
          <p:nvPr/>
        </p:nvSpPr>
        <p:spPr>
          <a:xfrm>
            <a:off x="517165" y="1505042"/>
            <a:ext cx="870900" cy="2127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1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rofessor Icon 1556049" id="593" name="Google Shape;593;p56"/>
          <p:cNvPicPr preferRelativeResize="0"/>
          <p:nvPr/>
        </p:nvPicPr>
        <p:blipFill rotWithShape="1">
          <a:blip r:embed="rId25">
            <a:alphaModFix/>
          </a:blip>
          <a:srcRect b="0" l="13616" r="14678" t="0"/>
          <a:stretch/>
        </p:blipFill>
        <p:spPr>
          <a:xfrm>
            <a:off x="824371" y="1875963"/>
            <a:ext cx="256450" cy="34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56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1051242" y="2161960"/>
            <a:ext cx="147300" cy="1422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5" name="Google Shape;595;p5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58707" y="3081758"/>
            <a:ext cx="387778" cy="34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73774" y="4259934"/>
            <a:ext cx="357643" cy="395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56"/>
          <p:cNvCxnSpPr>
            <a:stCxn id="591" idx="3"/>
            <a:endCxn id="542" idx="2"/>
          </p:cNvCxnSpPr>
          <p:nvPr/>
        </p:nvCxnSpPr>
        <p:spPr>
          <a:xfrm>
            <a:off x="1492112" y="2006264"/>
            <a:ext cx="1250700" cy="11979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8" name="Google Shape;598;p56"/>
          <p:cNvCxnSpPr>
            <a:stCxn id="534" idx="3"/>
            <a:endCxn id="542" idx="2"/>
          </p:cNvCxnSpPr>
          <p:nvPr/>
        </p:nvCxnSpPr>
        <p:spPr>
          <a:xfrm flipH="1" rot="10800000">
            <a:off x="1492112" y="3204325"/>
            <a:ext cx="1250700" cy="66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9" name="Google Shape;599;p56"/>
          <p:cNvCxnSpPr>
            <a:stCxn id="537" idx="3"/>
            <a:endCxn id="542" idx="2"/>
          </p:cNvCxnSpPr>
          <p:nvPr/>
        </p:nvCxnSpPr>
        <p:spPr>
          <a:xfrm flipH="1" rot="10800000">
            <a:off x="1492112" y="3204187"/>
            <a:ext cx="1250700" cy="12114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2" name="Google Shape;542;p56"/>
          <p:cNvSpPr/>
          <p:nvPr/>
        </p:nvSpPr>
        <p:spPr>
          <a:xfrm>
            <a:off x="2742934" y="2830687"/>
            <a:ext cx="774300" cy="747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56"/>
          <p:cNvSpPr txBox="1"/>
          <p:nvPr/>
        </p:nvSpPr>
        <p:spPr>
          <a:xfrm>
            <a:off x="2897619" y="3067304"/>
            <a:ext cx="465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IDP</a:t>
            </a:r>
            <a:endParaRPr sz="100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601" name="Google Shape;601;p56"/>
          <p:cNvPicPr preferRelativeResize="0"/>
          <p:nvPr/>
        </p:nvPicPr>
        <p:blipFill rotWithShape="1">
          <a:blip r:embed="rId28">
            <a:alphaModFix/>
          </a:blip>
          <a:srcRect b="-8933" l="-8920" r="-8920" t="-8921"/>
          <a:stretch/>
        </p:blipFill>
        <p:spPr>
          <a:xfrm>
            <a:off x="4568552" y="4776862"/>
            <a:ext cx="269313" cy="15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6"/>
          <p:cNvPicPr preferRelativeResize="0"/>
          <p:nvPr/>
        </p:nvPicPr>
        <p:blipFill rotWithShape="1">
          <a:blip r:embed="rId29">
            <a:alphaModFix/>
          </a:blip>
          <a:srcRect b="10" l="17932" r="17932" t="0"/>
          <a:stretch/>
        </p:blipFill>
        <p:spPr>
          <a:xfrm>
            <a:off x="8125035" y="2982373"/>
            <a:ext cx="183168" cy="155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3" name="Google Shape;603;p56"/>
          <p:cNvCxnSpPr>
            <a:stCxn id="542" idx="6"/>
            <a:endCxn id="602" idx="1"/>
          </p:cNvCxnSpPr>
          <p:nvPr/>
        </p:nvCxnSpPr>
        <p:spPr>
          <a:xfrm flipH="1" rot="10800000">
            <a:off x="3517234" y="3059887"/>
            <a:ext cx="4607700" cy="1443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04" name="Google Shape;604;p56"/>
          <p:cNvCxnSpPr>
            <a:stCxn id="542" idx="6"/>
            <a:endCxn id="605" idx="2"/>
          </p:cNvCxnSpPr>
          <p:nvPr/>
        </p:nvCxnSpPr>
        <p:spPr>
          <a:xfrm flipH="1" rot="10800000">
            <a:off x="3517234" y="1643587"/>
            <a:ext cx="1185900" cy="15606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56"/>
          <p:cNvCxnSpPr>
            <a:stCxn id="542" idx="6"/>
            <a:endCxn id="601" idx="0"/>
          </p:cNvCxnSpPr>
          <p:nvPr/>
        </p:nvCxnSpPr>
        <p:spPr>
          <a:xfrm>
            <a:off x="3517234" y="3204187"/>
            <a:ext cx="1185900" cy="15726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605" name="Google Shape;605;p56"/>
          <p:cNvPicPr preferRelativeResize="0"/>
          <p:nvPr/>
        </p:nvPicPr>
        <p:blipFill rotWithShape="1">
          <a:blip r:embed="rId30">
            <a:alphaModFix/>
          </a:blip>
          <a:srcRect b="-12390" l="-12390" r="-12390" t="-12390"/>
          <a:stretch/>
        </p:blipFill>
        <p:spPr>
          <a:xfrm>
            <a:off x="4588931" y="1469323"/>
            <a:ext cx="228552" cy="174293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56"/>
          <p:cNvSpPr/>
          <p:nvPr/>
        </p:nvSpPr>
        <p:spPr>
          <a:xfrm>
            <a:off x="1928016" y="2194282"/>
            <a:ext cx="2388900" cy="446100"/>
          </a:xfrm>
          <a:prstGeom prst="roundRect">
            <a:avLst>
              <a:gd fmla="val 7251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SINGLE POINT OF INTERACTION </a:t>
            </a:r>
            <a:endParaRPr i="1"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56"/>
          <p:cNvSpPr/>
          <p:nvPr/>
        </p:nvSpPr>
        <p:spPr>
          <a:xfrm rot="10800000">
            <a:off x="3021317" y="2602627"/>
            <a:ext cx="203100" cy="1284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09" name="Google Shape;609;p56"/>
          <p:cNvSpPr/>
          <p:nvPr/>
        </p:nvSpPr>
        <p:spPr>
          <a:xfrm>
            <a:off x="2662650" y="4072124"/>
            <a:ext cx="971100" cy="804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ofessor Icon 1556050" id="610" name="Google Shape;610;p56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 flipH="1">
            <a:off x="2969124" y="4257184"/>
            <a:ext cx="321785" cy="31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6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3230016" y="4532831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2" name="Google Shape;612;p56"/>
          <p:cNvSpPr/>
          <p:nvPr/>
        </p:nvSpPr>
        <p:spPr>
          <a:xfrm>
            <a:off x="2738325" y="3923063"/>
            <a:ext cx="783600" cy="1953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PLATFORM</a:t>
            </a: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TEAM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13" name="Google Shape;613;p56"/>
          <p:cNvCxnSpPr>
            <a:stCxn id="612" idx="0"/>
            <a:endCxn id="542" idx="4"/>
          </p:cNvCxnSpPr>
          <p:nvPr/>
        </p:nvCxnSpPr>
        <p:spPr>
          <a:xfrm rot="-5400000">
            <a:off x="2957775" y="3750113"/>
            <a:ext cx="345300" cy="600"/>
          </a:xfrm>
          <a:prstGeom prst="curvedConnector3">
            <a:avLst>
              <a:gd fmla="val 5001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sp>
        <p:nvSpPr>
          <p:cNvPr id="624" name="Google Shape;624;p5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Conexão das ferramentas apresentadas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Foco na produtividade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Garantia de qualidade e segurança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Escala e governança</a:t>
            </a: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630" name="Google Shape;63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388" y="1655075"/>
            <a:ext cx="6585224" cy="28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636" name="Google Shape;63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300" y="1234175"/>
            <a:ext cx="3381375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642" name="Google Shape;64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550" y="1106000"/>
            <a:ext cx="3413740" cy="37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50" y="1824600"/>
            <a:ext cx="5002049" cy="21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649" name="Google Shape;64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25" y="1933875"/>
            <a:ext cx="8448750" cy="16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655" name="Google Shape;65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63" y="1741850"/>
            <a:ext cx="7786074" cy="29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661" name="Google Shape;66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787" y="1446125"/>
            <a:ext cx="7046425" cy="36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 Engenharia de Plataforma? </a:t>
            </a:r>
            <a:endParaRPr/>
          </a:p>
        </p:txBody>
      </p:sp>
      <p:sp>
        <p:nvSpPr>
          <p:cNvPr id="147" name="Google Shape;147;p29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Melhorando a produtividade e a experiência do desenvolvedor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667" name="Google Shape;66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88" y="1807675"/>
            <a:ext cx="7795825" cy="25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673" name="Google Shape;67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600" y="1056750"/>
            <a:ext cx="5400675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51" y="1339900"/>
            <a:ext cx="8215076" cy="3529924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8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</a:t>
            </a:r>
            <a:r>
              <a:rPr lang="pt-BR"/>
              <a:t>ão</a:t>
            </a:r>
            <a:endParaRPr/>
          </a:p>
        </p:txBody>
      </p:sp>
      <p:sp>
        <p:nvSpPr>
          <p:cNvPr id="690" name="Google Shape;690;p69"/>
          <p:cNvSpPr txBox="1"/>
          <p:nvPr>
            <p:ph idx="1" type="body"/>
          </p:nvPr>
        </p:nvSpPr>
        <p:spPr>
          <a:xfrm>
            <a:off x="311700" y="1468825"/>
            <a:ext cx="8229900" cy="1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/>
              <a:t>Com base em </a:t>
            </a:r>
            <a:r>
              <a:rPr b="1" lang="pt-BR" sz="1600"/>
              <a:t>Engenharia de Software</a:t>
            </a:r>
            <a:r>
              <a:rPr lang="pt-BR" sz="1600"/>
              <a:t> e </a:t>
            </a:r>
            <a:r>
              <a:rPr b="1" lang="pt-BR" sz="1600"/>
              <a:t>Confiabilidade</a:t>
            </a:r>
            <a:r>
              <a:rPr lang="pt-BR" sz="1600"/>
              <a:t>, criar </a:t>
            </a:r>
            <a:r>
              <a:rPr b="1" lang="pt-BR" sz="1600"/>
              <a:t>plataformas abstraídas, </a:t>
            </a:r>
            <a:r>
              <a:rPr lang="pt-BR" sz="1600"/>
              <a:t>atingindo </a:t>
            </a:r>
            <a:r>
              <a:rPr b="1" lang="pt-BR" sz="1600"/>
              <a:t>eficiência operacional e financeira</a:t>
            </a:r>
            <a:r>
              <a:rPr lang="pt-BR" sz="1600"/>
              <a:t>, </a:t>
            </a:r>
            <a:r>
              <a:rPr b="1" lang="pt-BR" sz="1600"/>
              <a:t>reduzindo</a:t>
            </a:r>
            <a:r>
              <a:rPr lang="pt-BR" sz="1600"/>
              <a:t> a </a:t>
            </a:r>
            <a:r>
              <a:rPr b="1" lang="pt-BR" sz="1600"/>
              <a:t>carga cognitiva</a:t>
            </a:r>
            <a:r>
              <a:rPr lang="pt-BR" sz="1600"/>
              <a:t> dos clientes, e </a:t>
            </a:r>
            <a:r>
              <a:rPr b="1" lang="pt-BR" sz="1600"/>
              <a:t>evoluindo</a:t>
            </a:r>
            <a:r>
              <a:rPr lang="pt-BR" sz="1600"/>
              <a:t> por meio de </a:t>
            </a:r>
            <a:r>
              <a:rPr b="1" lang="pt-BR" sz="1600"/>
              <a:t>feedbacks</a:t>
            </a:r>
            <a:r>
              <a:rPr lang="pt-BR" sz="1600"/>
              <a:t>;</a:t>
            </a:r>
            <a:endParaRPr sz="1600"/>
          </a:p>
        </p:txBody>
      </p:sp>
      <p:sp>
        <p:nvSpPr>
          <p:cNvPr id="691" name="Google Shape;691;p69"/>
          <p:cNvSpPr txBox="1"/>
          <p:nvPr>
            <p:ph idx="1" type="body"/>
          </p:nvPr>
        </p:nvSpPr>
        <p:spPr>
          <a:xfrm>
            <a:off x="311700" y="3028575"/>
            <a:ext cx="82299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/>
              <a:t>Através de </a:t>
            </a:r>
            <a:r>
              <a:rPr b="1" lang="pt-BR" sz="1600"/>
              <a:t>métricas</a:t>
            </a:r>
            <a:r>
              <a:rPr lang="pt-BR" sz="1600"/>
              <a:t>, construir um </a:t>
            </a:r>
            <a:r>
              <a:rPr b="1" lang="pt-BR" sz="1600"/>
              <a:t>produto</a:t>
            </a:r>
            <a:r>
              <a:rPr lang="pt-BR" sz="1600"/>
              <a:t> que resolve os </a:t>
            </a:r>
            <a:r>
              <a:rPr b="1" lang="pt-BR" sz="1600"/>
              <a:t>problemas do cliente</a:t>
            </a:r>
            <a:r>
              <a:rPr lang="pt-BR" sz="1600"/>
              <a:t> por meio de </a:t>
            </a:r>
            <a:r>
              <a:rPr b="1" lang="pt-BR" sz="1600"/>
              <a:t>novas funcionalidades</a:t>
            </a:r>
            <a:r>
              <a:rPr lang="pt-BR" sz="1600"/>
              <a:t>, aumentando a </a:t>
            </a:r>
            <a:r>
              <a:rPr b="1" lang="pt-BR" sz="1600"/>
              <a:t>agilidade</a:t>
            </a:r>
            <a:r>
              <a:rPr lang="pt-BR" sz="1600"/>
              <a:t>, </a:t>
            </a:r>
            <a:r>
              <a:rPr b="1" lang="pt-BR" sz="1600"/>
              <a:t>governança</a:t>
            </a:r>
            <a:r>
              <a:rPr lang="pt-BR" sz="1600"/>
              <a:t> e </a:t>
            </a:r>
            <a:r>
              <a:rPr b="1" lang="pt-BR" sz="1600"/>
              <a:t>entrega de valor</a:t>
            </a:r>
            <a:r>
              <a:rPr lang="pt-BR" sz="1600"/>
              <a:t> da organização.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0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Dicas de conhecimento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Dicas de conhecimento</a:t>
            </a:r>
            <a:endParaRPr/>
          </a:p>
        </p:txBody>
      </p:sp>
      <p:sp>
        <p:nvSpPr>
          <p:cNvPr id="702" name="Google Shape;702;p7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3"/>
              </a:rPr>
              <a:t>O que é Engenharia de Plataforma?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4"/>
              </a:rPr>
              <a:t>Livro: Engenharia de Software Moderna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5"/>
              </a:rPr>
              <a:t>O que é DevOps?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6"/>
              </a:rPr>
              <a:t>DevOps CALMS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7"/>
              </a:rPr>
              <a:t>DevOps vs Platform Engineering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Livro: Projeto Unicórnio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9"/>
              </a:rPr>
              <a:t>Livro: Manual de DevOps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10"/>
              </a:rPr>
              <a:t>Livro: Accelerate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11"/>
              </a:rPr>
              <a:t>O que é SRE?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12"/>
              </a:rPr>
              <a:t>Livros de SRE: Google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13"/>
              </a:rPr>
              <a:t>Livro: Practical Monitoring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14"/>
              </a:rPr>
              <a:t>O que é DevSecOps?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15"/>
              </a:rPr>
              <a:t>Full Cycle no Netflix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Dicas de conhecimento</a:t>
            </a:r>
            <a:endParaRPr/>
          </a:p>
        </p:txBody>
      </p:sp>
      <p:sp>
        <p:nvSpPr>
          <p:cNvPr id="708" name="Google Shape;708;p7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3"/>
              </a:rPr>
              <a:t>Livro: Avalie o que importa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4"/>
              </a:rPr>
              <a:t>Livro: Inspirado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5"/>
              </a:rPr>
              <a:t>O que é um IDP?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6"/>
              </a:rPr>
              <a:t>IDP: Reduzindo a carga cognitiva e aumentando a produtividade dos times de desenvolvimento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7"/>
              </a:rPr>
              <a:t>O que é um portal do desenvolvedor?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8"/>
              </a:rPr>
              <a:t>Backstage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9"/>
              </a:rPr>
              <a:t>Port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u="sng">
                <a:solidFill>
                  <a:schemeClr val="hlink"/>
                </a:solidFill>
                <a:hlinkClick r:id="rId10"/>
              </a:rPr>
              <a:t>Control Planes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11"/>
              </a:rPr>
              <a:t>Kubernetes Control Plane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12"/>
              </a:rPr>
              <a:t>Istio Control Plane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13"/>
              </a:rPr>
              <a:t>Crossplane: A Brief Introduction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u="sng">
                <a:solidFill>
                  <a:schemeClr val="hlink"/>
                </a:solidFill>
                <a:hlinkClick r:id="rId14"/>
              </a:rPr>
              <a:t>Introduction to Crossplane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Obrigado!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Índice</a:t>
            </a:r>
            <a:endParaRPr/>
          </a:p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Introdução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Como chegamos aqui?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Ligando os pontos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Por que eu preciso de  uma Plataforma?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Desafios e dores no processo de desenvolvimento de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Internal Developer Platform (IDP)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Proposta de arquitetura de IDP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Dicas de conhecimento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311700" y="1468825"/>
            <a:ext cx="82299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Resposta à complexidade crescente das arquiteturas de software modernas</a:t>
            </a:r>
            <a:endParaRPr sz="1600"/>
          </a:p>
        </p:txBody>
      </p:sp>
      <p:sp>
        <p:nvSpPr>
          <p:cNvPr id="165" name="Google Shape;165;p32"/>
          <p:cNvSpPr txBox="1"/>
          <p:nvPr>
            <p:ph idx="1" type="body"/>
          </p:nvPr>
        </p:nvSpPr>
        <p:spPr>
          <a:xfrm>
            <a:off x="311700" y="2391450"/>
            <a:ext cx="82299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Criar plataformas operacionais que ficam entre os usuários finais e os serviços de apoio nos quais eles confiam</a:t>
            </a:r>
            <a:endParaRPr sz="1600"/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311700" y="3314075"/>
            <a:ext cx="8229900" cy="4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Modernizar e acelerar a entrega de software</a:t>
            </a:r>
            <a:endParaRPr sz="1600"/>
          </a:p>
        </p:txBody>
      </p:sp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311700" y="3983200"/>
            <a:ext cx="82299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Software valioso e com o mínimo de despesas possível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73" name="Google Shape;173;p33"/>
          <p:cNvSpPr txBox="1"/>
          <p:nvPr>
            <p:ph idx="1" type="body"/>
          </p:nvPr>
        </p:nvSpPr>
        <p:spPr>
          <a:xfrm>
            <a:off x="1994575" y="1607075"/>
            <a:ext cx="52281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/>
              <a:t>Aumentar a produtividade do desenvolvedor</a:t>
            </a:r>
            <a:endParaRPr sz="1600"/>
          </a:p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2985625" y="2675075"/>
            <a:ext cx="3246000" cy="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/>
              <a:t>R</a:t>
            </a:r>
            <a:r>
              <a:rPr lang="pt-BR" sz="1600"/>
              <a:t>eduzir a carga cognitiva</a:t>
            </a:r>
            <a:endParaRPr sz="1600"/>
          </a:p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4435500" y="2152050"/>
            <a:ext cx="273000" cy="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/>
              <a:t>+</a:t>
            </a:r>
            <a:endParaRPr sz="1600"/>
          </a:p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4435500" y="3198100"/>
            <a:ext cx="273000" cy="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/>
              <a:t>=</a:t>
            </a:r>
            <a:endParaRPr sz="1600"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2620975" y="3617800"/>
            <a:ext cx="3975300" cy="6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/>
              <a:t>Experiência do Desenvolvedor</a:t>
            </a:r>
            <a:br>
              <a:rPr lang="pt-BR" sz="1600"/>
            </a:br>
            <a:r>
              <a:rPr lang="pt-BR" sz="1600"/>
              <a:t>(DevEx)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chegamos aqui?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1155CC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1155CC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