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</p:sldIdLst>
  <p:sldSz cy="6858000" cx="12192000"/>
  <p:notesSz cx="6858000" cy="9144000"/>
  <p:embeddedFontLst>
    <p:embeddedFont>
      <p:font typeface="Poppins"/>
      <p:regular r:id="rId97"/>
      <p:bold r:id="rId98"/>
      <p:italic r:id="rId99"/>
      <p:boldItalic r:id="rId100"/>
    </p:embeddedFont>
    <p:embeddedFont>
      <p:font typeface="DM Sans"/>
      <p:regular r:id="rId101"/>
      <p:bold r:id="rId102"/>
      <p:italic r:id="rId103"/>
      <p:boldItalic r:id="rId10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05" roundtripDataSignature="AMtx7mgtBbg8vHb9Nt9EpzCJapHXCaP7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D029F36-897A-4B1B-BE96-CB66233ADD64}">
  <a:tblStyle styleId="{8D029F36-897A-4B1B-BE96-CB66233ADD64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1">
              <a:alpha val="20000"/>
            </a:schemeClr>
          </a:solidFill>
        </a:fill>
      </a:tcStyle>
    </a:band1H>
    <a:band2H>
      <a:tcTxStyle b="off" i="off"/>
    </a:band2H>
    <a:band1V>
      <a:tcTxStyle b="off" i="off"/>
      <a:tcStyle>
        <a:fill>
          <a:solidFill>
            <a:schemeClr val="accent1">
              <a:alpha val="20000"/>
            </a:schemeClr>
          </a:solidFill>
        </a:fill>
      </a:tcStyle>
    </a:band1V>
    <a:band2V>
      <a:tcTxStyle b="off" i="off"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tcBdr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5" Type="http://customschemas.google.com/relationships/presentationmetadata" Target="metadata"/><Relationship Id="rId104" Type="http://schemas.openxmlformats.org/officeDocument/2006/relationships/font" Target="fonts/DMSans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DMSans-italic.fntdata"/><Relationship Id="rId102" Type="http://schemas.openxmlformats.org/officeDocument/2006/relationships/font" Target="fonts/DMSans-bold.fntdata"/><Relationship Id="rId101" Type="http://schemas.openxmlformats.org/officeDocument/2006/relationships/font" Target="fonts/DMSans-regular.fntdata"/><Relationship Id="rId100" Type="http://schemas.openxmlformats.org/officeDocument/2006/relationships/font" Target="fonts/Poppins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font" Target="fonts/Poppins-regular.fntdata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font" Target="fonts/Poppins-italic.fntdata"/><Relationship Id="rId10" Type="http://schemas.openxmlformats.org/officeDocument/2006/relationships/slide" Target="slides/slide5.xml"/><Relationship Id="rId98" Type="http://schemas.openxmlformats.org/officeDocument/2006/relationships/font" Target="fonts/Poppi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a11614de2e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3a11614de2e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d4d14410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3ad4d14410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e1a525c92_0_9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g38e1a525c92_0_9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e1a525c92_0_1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38e1a525c92_0_1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8e1a525c92_0_1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g38e1a525c92_0_1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a463c51f28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" name="Google Shape;71;g3a463c51f28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8e1a525c92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8e1a525c92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8e1a525c92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38e1a525c92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8e1a525c9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8e1a525c9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8e2df2ff7c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g38e2df2ff7c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e1a525c92_0_1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8e1a525c92_0_1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e2df2ff7c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38e2df2ff7c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8e2df2ff7c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8e2df2ff7c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8e2df2ff7c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38e2df2ff7c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8e2df2ff7c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38e2df2ff7c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8e2df2ff7c_2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8e2df2ff7c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e2df2ff7c_2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8e2df2ff7c_2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e1a525c92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38e1a525c92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8e1a525c92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38e1a525c92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8e1a525c92_0_1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5" name="Google Shape;495;g38e1a525c92_0_1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8e1a525c92_0_1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38e1a525c92_0_1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8e2df2ff7c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38e2df2ff7c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8e1a525c92_0_1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g38e1a525c92_0_1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8e2df2ff7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g38e2df2ff7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8e2df2ff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g38e2df2ff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8e1a525c92_0_1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7" name="Google Shape;627;g38e1a525c92_0_1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8e1a525c92_0_8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6" name="Google Shape;636;g38e1a525c92_0_8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7" name="Google Shape;64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8e1a525c92_0_7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5" name="Google Shape;675;g38e1a525c92_0_7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8e1a525c92_0_7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3" name="Google Shape;683;g38e1a525c92_0_7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8e1a525c92_0_7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0" name="Google Shape;690;g38e1a525c92_0_7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8e2df2ff7c_2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0" name="Google Shape;700;g38e2df2ff7c_2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8e1a525c92_0_7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g38e1a525c92_0_7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8e1a525c92_0_8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3" name="Google Shape;733;g38e1a525c92_0_8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8e1a525c92_0_8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0" name="Google Shape;740;g38e1a525c92_0_8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8e2df2ff7c_2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0" name="Google Shape;750;g38e2df2ff7c_2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a11614de2e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3a11614de2e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8e1a525c92_0_1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g38e1a525c92_0_1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ac84d96a1c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8" name="Google Shape;768;g3ac84d96a1c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ac84d96a1c_0_2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9" name="Google Shape;779;g3ac84d96a1c_0_2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ac84d96a1c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7" name="Google Shape;787;g3ac84d96a1c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ac84d96a1c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6" name="Google Shape;816;g3ac84d96a1c_0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ac84d96a1c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3" name="Google Shape;823;g3ac84d96a1c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ac84d96a1c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1" name="Google Shape;831;g3ac84d96a1c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ac84d96a1c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9" name="Google Shape;839;g3ac84d96a1c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ac84d96a1c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8" name="Google Shape;848;g3ac84d96a1c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ac84d96a1c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6" name="Google Shape;856;g3ac84d96a1c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a11614de2e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g3a11614de2e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ac84d96a1c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4" name="Google Shape;864;g3ac84d96a1c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ac84d96a1c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2" name="Google Shape;872;g3ac84d96a1c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ac84d96a1c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0" name="Google Shape;880;g3ac84d96a1c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ac84d96a1c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8" name="Google Shape;888;g3ac84d96a1c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ac84d96a1c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8" name="Google Shape;898;g3ac84d96a1c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3ac84d96a1c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7" name="Google Shape;907;g3ac84d96a1c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ac84d96a1c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6" name="Google Shape;916;g3ac84d96a1c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ac84d96a1c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6" name="Google Shape;926;g3ac84d96a1c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ac84d96a1c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5" name="Google Shape;935;g3ac84d96a1c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8e1a525c92_0_1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4" name="Google Shape;944;g38e1a525c92_0_1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a11614de2e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3a11614de2e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3" name="Google Shape;95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39cc6a68fa4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0" name="Google Shape;960;g39cc6a68fa4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9cc6a68fa4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7" name="Google Shape;967;g39cc6a68fa4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929b85b2e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4" name="Google Shape;974;g3929b85b2e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92a062d2fc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5" name="Google Shape;985;g392a062d2fc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92a062d2fc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2" name="Google Shape;992;g392a062d2fc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929b85b2e6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9" name="Google Shape;999;g3929b85b2e6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92a062d2fc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6" name="Google Shape;1006;g392a062d2fc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92a062d2fc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3" name="Google Shape;1013;g392a062d2fc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92a062d2fc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0" name="Google Shape;1020;g392a062d2fc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480a7633f529e8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4480a7633f529e8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392a062d2fc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7" name="Google Shape;1027;g392a062d2fc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92a062d2fc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4" name="Google Shape;1034;g392a062d2fc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92a062d2fc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1" name="Google Shape;1041;g392a062d2fc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392a062d2fc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8" name="Google Shape;1048;g392a062d2fc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929b85b2e6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5" name="Google Shape;1055;g3929b85b2e6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929b85b2e6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4" name="Google Shape;1064;g3929b85b2e6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929b85b2e6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6" name="Google Shape;1076;g3929b85b2e6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929b85b2e6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7" name="Google Shape;1087;g3929b85b2e6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929b85b2e6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4" name="Google Shape;1094;g3929b85b2e6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929b85b2e6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2" name="Google Shape;1102;g3929b85b2e6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11614de2e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3a11614de2e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3929b85b2e6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0" name="Google Shape;1110;g3929b85b2e6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38e2df2ff7c_2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9" name="Google Shape;1119;g38e2df2ff7c_2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8e1a525c92_0_57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38e1a525c92_0_57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38e1a525c92_0_5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8e1a525c92_0_60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38e1a525c92_0_60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50" name="Google Shape;50;g38e1a525c92_0_60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" name="Google Shape;51;g38e1a525c92_0_60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2" name="Google Shape;52;g38e1a525c92_0_6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8e1a525c92_0_60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5" name="Google Shape;55;g38e1a525c92_0_6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e1a525c92_0_60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g38e1a525c92_0_60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" name="Google Shape;59;g38e1a525c92_0_6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8e1a525c92_0_6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9" name="Google Shape;19;g38e1a525c92_0_6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g38e1a525c92_0_6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38e1a525c92_0_6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38e1a525c92_0_6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8e1a525c92_0_6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8e1a525c92_0_57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g38e1a525c92_0_5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8e1a525c92_0_58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0" name="Google Shape;30;g38e1a525c92_0_58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1" name="Google Shape;31;g38e1a525c92_0_5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8e1a525c92_0_5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4" name="Google Shape;34;g38e1a525c92_0_58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38e1a525c92_0_58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6" name="Google Shape;36;g38e1a525c92_0_5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8e1a525c92_0_5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9" name="Google Shape;39;g38e1a525c92_0_5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8e1a525c92_0_59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2" name="Google Shape;42;g38e1a525c92_0_59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3" name="Google Shape;43;g38e1a525c92_0_5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8e1a525c92_0_59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6" name="Google Shape;46;g38e1a525c92_0_5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8e1a525c92_0_57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38e1a525c92_0_57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38e1a525c92_0_5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9.png"/><Relationship Id="rId5" Type="http://schemas.openxmlformats.org/officeDocument/2006/relationships/hyperlink" Target="https://2024.platformcon.com/talks/youre-forgetting-infrastructure-platform-engineering-you-shouldnt" TargetMode="External"/><Relationship Id="rId6" Type="http://schemas.openxmlformats.org/officeDocument/2006/relationships/hyperlink" Target="https://platformengineering.org/blog/why-infrastructure-teams-need-platform-engineerin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1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Relationship Id="rId4" Type="http://schemas.openxmlformats.org/officeDocument/2006/relationships/image" Target="../media/image2.jpg"/><Relationship Id="rId9" Type="http://schemas.openxmlformats.org/officeDocument/2006/relationships/image" Target="../media/image43.png"/><Relationship Id="rId5" Type="http://schemas.openxmlformats.org/officeDocument/2006/relationships/image" Target="../media/image45.jpg"/><Relationship Id="rId6" Type="http://schemas.openxmlformats.org/officeDocument/2006/relationships/image" Target="../media/image24.jpg"/><Relationship Id="rId7" Type="http://schemas.openxmlformats.org/officeDocument/2006/relationships/image" Target="../media/image9.png"/><Relationship Id="rId8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Relationship Id="rId5" Type="http://schemas.openxmlformats.org/officeDocument/2006/relationships/image" Target="../media/image71.png"/><Relationship Id="rId6" Type="http://schemas.openxmlformats.org/officeDocument/2006/relationships/image" Target="../media/image56.png"/><Relationship Id="rId7" Type="http://schemas.openxmlformats.org/officeDocument/2006/relationships/image" Target="../media/image62.png"/><Relationship Id="rId8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image" Target="../media/image1.png"/><Relationship Id="rId8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Relationship Id="rId4" Type="http://schemas.openxmlformats.org/officeDocument/2006/relationships/image" Target="../media/image72.png"/><Relationship Id="rId5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Relationship Id="rId4" Type="http://schemas.openxmlformats.org/officeDocument/2006/relationships/image" Target="../media/image85.png"/><Relationship Id="rId5" Type="http://schemas.openxmlformats.org/officeDocument/2006/relationships/image" Target="../media/image73.png"/></Relationships>
</file>

<file path=ppt/slides/_rels/slide4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Relationship Id="rId5" Type="http://schemas.openxmlformats.org/officeDocument/2006/relationships/image" Target="../media/image85.png"/><Relationship Id="rId6" Type="http://schemas.openxmlformats.org/officeDocument/2006/relationships/image" Target="../media/image11.png"/><Relationship Id="rId7" Type="http://schemas.openxmlformats.org/officeDocument/2006/relationships/image" Target="../media/image74.png"/><Relationship Id="rId8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3.png"/><Relationship Id="rId4" Type="http://schemas.openxmlformats.org/officeDocument/2006/relationships/image" Target="../media/image8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85.png"/><Relationship Id="rId8" Type="http://schemas.openxmlformats.org/officeDocument/2006/relationships/image" Target="../media/image7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5.png"/><Relationship Id="rId4" Type="http://schemas.openxmlformats.org/officeDocument/2006/relationships/image" Target="../media/image8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3.png"/></Relationships>
</file>

<file path=ppt/slides/_rels/slide5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0.png"/><Relationship Id="rId1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85.png"/><Relationship Id="rId8" Type="http://schemas.openxmlformats.org/officeDocument/2006/relationships/image" Target="../media/image7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5" Type="http://schemas.openxmlformats.org/officeDocument/2006/relationships/image" Target="../media/image85.png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2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1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7.png"/><Relationship Id="rId4" Type="http://schemas.openxmlformats.org/officeDocument/2006/relationships/image" Target="../media/image119.jpg"/><Relationship Id="rId5" Type="http://schemas.openxmlformats.org/officeDocument/2006/relationships/image" Target="../media/image110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5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25.png"/><Relationship Id="rId4" Type="http://schemas.openxmlformats.org/officeDocument/2006/relationships/image" Target="../media/image143.png"/><Relationship Id="rId5" Type="http://schemas.openxmlformats.org/officeDocument/2006/relationships/image" Target="../media/image126.png"/><Relationship Id="rId6" Type="http://schemas.openxmlformats.org/officeDocument/2006/relationships/image" Target="../media/image135.png"/><Relationship Id="rId7" Type="http://schemas.openxmlformats.org/officeDocument/2006/relationships/image" Target="../media/image142.png"/><Relationship Id="rId8" Type="http://schemas.openxmlformats.org/officeDocument/2006/relationships/image" Target="../media/image139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44.png"/><Relationship Id="rId4" Type="http://schemas.openxmlformats.org/officeDocument/2006/relationships/image" Target="../media/image136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4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8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platformengineering.org/blog/what-is-infrastructure-platform-engineering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3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41.png"/><Relationship Id="rId6" Type="http://schemas.openxmlformats.org/officeDocument/2006/relationships/image" Target="../media/image1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/>
          <p:nvPr/>
        </p:nvSpPr>
        <p:spPr>
          <a:xfrm>
            <a:off x="393633" y="2576711"/>
            <a:ext cx="855293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Crossplane: Habilitando Engenharia de Plataforma </a:t>
            </a:r>
            <a:b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 sua Infraestrutura</a:t>
            </a:r>
            <a:endParaRPr b="0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393633" y="4658663"/>
            <a:ext cx="281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 Munari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"/>
          <p:cNvSpPr txBox="1"/>
          <p:nvPr/>
        </p:nvSpPr>
        <p:spPr>
          <a:xfrm>
            <a:off x="393600" y="6402750"/>
            <a:ext cx="148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15</a:t>
            </a: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01</a:t>
            </a: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/202</a:t>
            </a:r>
            <a:r>
              <a:rPr lang="pt-BR" sz="1800">
                <a:latin typeface="Poppins"/>
                <a:ea typeface="Poppins"/>
                <a:cs typeface="Poppins"/>
                <a:sym typeface="Poppins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67" name="Google Shape;67;p1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772600" y="528611"/>
            <a:ext cx="7649031" cy="7649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68" name="Google Shape;6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6866" y="6364447"/>
            <a:ext cx="380507" cy="380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11614de2e_0_149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5" name="Google Shape;165;g3a11614de2e_0_149" title="Captura de Tela 2025-11-06 às 20.17.1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925" y="1681175"/>
            <a:ext cx="5473601" cy="40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a11614de2e_0_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9300" y="1681175"/>
            <a:ext cx="4773143" cy="40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a11614de2e_0_149"/>
          <p:cNvSpPr txBox="1"/>
          <p:nvPr/>
        </p:nvSpPr>
        <p:spPr>
          <a:xfrm>
            <a:off x="518975" y="5748750"/>
            <a:ext cx="547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7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https://2024.platformcon.com/talks/youre-forgetting-infrastructure-platform-engineering-you-shouldnt</a:t>
            </a:r>
            <a:endParaRPr b="0" i="0" sz="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" name="Google Shape;168;g3a11614de2e_0_149"/>
          <p:cNvSpPr txBox="1"/>
          <p:nvPr/>
        </p:nvSpPr>
        <p:spPr>
          <a:xfrm>
            <a:off x="6869300" y="5748750"/>
            <a:ext cx="547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7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https://platformengineering.org/blog/why-infrastructure-teams-need-platform-engineering</a:t>
            </a:r>
            <a:endParaRPr b="0" i="0" sz="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esenho técnico&#10;&#10;O conteúdo gerado por IA pode estar incorreto." id="173" name="Google Shape;173;p5"/>
          <p:cNvPicPr preferRelativeResize="0"/>
          <p:nvPr/>
        </p:nvPicPr>
        <p:blipFill rotWithShape="1">
          <a:blip r:embed="rId3">
            <a:alphaModFix/>
          </a:blip>
          <a:srcRect b="0" l="787" r="410" t="0"/>
          <a:stretch/>
        </p:blipFill>
        <p:spPr>
          <a:xfrm>
            <a:off x="445449" y="1366221"/>
            <a:ext cx="5508451" cy="5491779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4" name="Google Shape;174;p5"/>
          <p:cNvSpPr/>
          <p:nvPr/>
        </p:nvSpPr>
        <p:spPr>
          <a:xfrm>
            <a:off x="5953904" y="3044257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, Desenho técnico&#10;&#10;O conteúdo gerado por IA pode estar incorreto." id="179" name="Google Shape;179;g3ad4d144101_0_0"/>
          <p:cNvPicPr preferRelativeResize="0"/>
          <p:nvPr/>
        </p:nvPicPr>
        <p:blipFill rotWithShape="1">
          <a:blip r:embed="rId3">
            <a:alphaModFix/>
          </a:blip>
          <a:srcRect b="0" l="790" r="404" t="0"/>
          <a:stretch/>
        </p:blipFill>
        <p:spPr>
          <a:xfrm>
            <a:off x="445449" y="1366221"/>
            <a:ext cx="5505932" cy="548859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80" name="Google Shape;180;g3ad4d144101_0_0"/>
          <p:cNvGrpSpPr/>
          <p:nvPr/>
        </p:nvGrpSpPr>
        <p:grpSpPr>
          <a:xfrm>
            <a:off x="6763180" y="2023765"/>
            <a:ext cx="5284482" cy="3140100"/>
            <a:chOff x="6763180" y="2023765"/>
            <a:chExt cx="5284482" cy="3140100"/>
          </a:xfrm>
        </p:grpSpPr>
        <p:sp>
          <p:nvSpPr>
            <p:cNvPr id="181" name="Google Shape;181;g3ad4d144101_0_0"/>
            <p:cNvSpPr txBox="1"/>
            <p:nvPr/>
          </p:nvSpPr>
          <p:spPr>
            <a:xfrm>
              <a:off x="6815962" y="2023765"/>
              <a:ext cx="52317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“Centralizador” de componentes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Orquestração de serviços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Gestão e manutenção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pt-BR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Padronização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0" marL="285750" marR="0" rtl="0" algn="l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Ícone&#10;&#10;O conteúdo gerado por IA pode estar incorreto." id="182" name="Google Shape;182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2743710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83" name="Google Shape;183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1" y="3431526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84" name="Google Shape;184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75714" y="4122201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O conteúdo gerado por IA pode estar incorreto." id="185" name="Google Shape;185;g3ad4d144101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3180" y="2068423"/>
              <a:ext cx="384775" cy="384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g3ad4d144101_0_0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874" y="1305901"/>
            <a:ext cx="10784252" cy="5030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192" name="Google Shape;19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0446" y="303169"/>
            <a:ext cx="472218" cy="47221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k8s </a:t>
            </a:r>
            <a:r>
              <a:rPr b="0" i="1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7392" y="264241"/>
            <a:ext cx="366581" cy="55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6551" y="1324405"/>
            <a:ext cx="9398898" cy="5286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Contr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ol 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anes</a:t>
            </a:r>
            <a:r>
              <a:rPr b="1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Istio </a:t>
            </a:r>
            <a:r>
              <a:rPr b="0" i="1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approach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/>
          <p:cNvSpPr/>
          <p:nvPr/>
        </p:nvSpPr>
        <p:spPr>
          <a:xfrm>
            <a:off x="358086" y="2268229"/>
            <a:ext cx="6196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pt-BR" sz="7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7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206" name="Google Shape;206;p8"/>
          <p:cNvPicPr preferRelativeResize="0"/>
          <p:nvPr/>
        </p:nvPicPr>
        <p:blipFill rotWithShape="1">
          <a:blip r:embed="rId3">
            <a:alphaModFix/>
          </a:blip>
          <a:srcRect b="0" l="787" r="410" t="0"/>
          <a:stretch/>
        </p:blipFill>
        <p:spPr>
          <a:xfrm>
            <a:off x="6454219" y="1366221"/>
            <a:ext cx="5505932" cy="5488590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7" name="Google Shape;207;p8"/>
          <p:cNvSpPr txBox="1"/>
          <p:nvPr/>
        </p:nvSpPr>
        <p:spPr>
          <a:xfrm>
            <a:off x="358086" y="3481271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framework para construção de control planes!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Uma extensão do Kubernetes que transforma seu cluster em um 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 universal</a:t>
            </a:r>
            <a:r>
              <a:rPr b="0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para gerenciamento de infraestrutura.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43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Permite o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provisionamento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configuração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gerenciamento</a:t>
            </a:r>
            <a:r>
              <a:rPr b="0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de infraestrutura de qualquer provedor.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a&#10;&#10;O conteúdo gerado por IA pode estar incorreto." id="213" name="Google Shape;21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000" y="1333738"/>
            <a:ext cx="6759994" cy="4190517"/>
          </a:xfrm>
          <a:custGeom>
            <a:rect b="b" l="l" r="r" t="t"/>
            <a:pathLst>
              <a:path extrusionOk="0" h="5643794" w="4777381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4" name="Google Shape;214;p10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e1a525c92_0_961"/>
          <p:cNvSpPr txBox="1"/>
          <p:nvPr/>
        </p:nvSpPr>
        <p:spPr>
          <a:xfrm>
            <a:off x="215154" y="18382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 que gerencia o estado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desejado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atual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"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que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você quer, não "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 criar</a:t>
            </a:r>
            <a:b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Mantém recursos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sincronizados automaticamente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Conecta-se a qualquer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 externa</a:t>
            </a:r>
            <a:b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Combina recursos em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alto nível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iagrama, Desenho técnico&#10;&#10;O conteúdo gerado por IA pode estar incorreto." id="220" name="Google Shape;220;g38e1a525c92_0_9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8080" y="779700"/>
            <a:ext cx="6533921" cy="542392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8e1a525c92_0_961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rst steps with Crossplane – baeke.info" id="226" name="Google Shape;226;g38e1a525c92_0_1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837" y="1195129"/>
            <a:ext cx="5329900" cy="481039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8e1a525c92_0_1248"/>
          <p:cNvSpPr/>
          <p:nvPr/>
        </p:nvSpPr>
        <p:spPr>
          <a:xfrm>
            <a:off x="464825" y="2016120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8e1a525c92_0_1248"/>
          <p:cNvSpPr/>
          <p:nvPr/>
        </p:nvSpPr>
        <p:spPr>
          <a:xfrm>
            <a:off x="862088" y="233479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Scripts Imperativos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g38e1a525c92_0_1248"/>
          <p:cNvSpPr/>
          <p:nvPr/>
        </p:nvSpPr>
        <p:spPr>
          <a:xfrm>
            <a:off x="862088" y="311637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Configuration Drift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g38e1a525c92_0_1248"/>
          <p:cNvSpPr/>
          <p:nvPr/>
        </p:nvSpPr>
        <p:spPr>
          <a:xfrm>
            <a:off x="862088" y="3897946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Multi Cloud Complexity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1" name="Google Shape;231;g38e1a525c92_0_1248"/>
          <p:cNvSpPr/>
          <p:nvPr/>
        </p:nvSpPr>
        <p:spPr>
          <a:xfrm>
            <a:off x="862088" y="467952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Controle de Acesso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" name="Google Shape;232;g38e1a525c92_0_1248"/>
          <p:cNvSpPr/>
          <p:nvPr/>
        </p:nvSpPr>
        <p:spPr>
          <a:xfrm>
            <a:off x="862088" y="5461095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 Management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3" name="Google Shape;233;g38e1a525c92_0_1248"/>
          <p:cNvSpPr/>
          <p:nvPr/>
        </p:nvSpPr>
        <p:spPr>
          <a:xfrm>
            <a:off x="807289" y="1848650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i="0" lang="pt-BR" sz="81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i="0" sz="814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g38e1a525c92_0_1248"/>
          <p:cNvSpPr/>
          <p:nvPr/>
        </p:nvSpPr>
        <p:spPr>
          <a:xfrm>
            <a:off x="4061076" y="2016126"/>
            <a:ext cx="2452800" cy="42462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t/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8e1a525c92_0_1248"/>
          <p:cNvSpPr/>
          <p:nvPr/>
        </p:nvSpPr>
        <p:spPr>
          <a:xfrm>
            <a:off x="4458339" y="2334803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APIs Declarativas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6" name="Google Shape;236;g38e1a525c92_0_1248"/>
          <p:cNvSpPr/>
          <p:nvPr/>
        </p:nvSpPr>
        <p:spPr>
          <a:xfrm>
            <a:off x="4458339" y="311637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Reconciliação Contínua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g38e1a525c92_0_1248"/>
          <p:cNvSpPr/>
          <p:nvPr/>
        </p:nvSpPr>
        <p:spPr>
          <a:xfrm>
            <a:off x="4458339" y="3897952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Abstrações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g38e1a525c92_0_1248"/>
          <p:cNvSpPr/>
          <p:nvPr/>
        </p:nvSpPr>
        <p:spPr>
          <a:xfrm>
            <a:off x="4458339" y="4679527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RBAC Nativo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g38e1a525c92_0_1248"/>
          <p:cNvSpPr/>
          <p:nvPr/>
        </p:nvSpPr>
        <p:spPr>
          <a:xfrm>
            <a:off x="4458339" y="5461101"/>
            <a:ext cx="1740600" cy="55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1525">
            <a:solidFill>
              <a:srgbClr val="0E2238"/>
            </a:solidFill>
            <a:prstDash val="solid"/>
            <a:round/>
            <a:headEnd len="sm" w="sm" type="none"/>
            <a:tailEnd len="sm" w="sm" type="none"/>
          </a:ln>
          <a:effectLst>
            <a:outerShdw blurRad="172694" rotWithShape="0" algn="bl">
              <a:srgbClr val="000000">
                <a:alpha val="8235"/>
              </a:srgbClr>
            </a:outerShdw>
          </a:effectLst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2"/>
              <a:buFont typeface="Arial"/>
              <a:buNone/>
            </a:pPr>
            <a:r>
              <a:rPr b="0" i="0" lang="pt-BR" sz="126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Stateless</a:t>
            </a:r>
            <a:endParaRPr b="0" i="0" sz="126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g38e1a525c92_0_1248"/>
          <p:cNvSpPr/>
          <p:nvPr/>
        </p:nvSpPr>
        <p:spPr>
          <a:xfrm>
            <a:off x="4403539" y="1848656"/>
            <a:ext cx="1850100" cy="3741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10500" lIns="110500" spcFirstLastPara="1" rIns="110500" wrap="square" tIns="110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b="1" i="0" lang="pt-BR" sz="81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Como resolve</a:t>
            </a:r>
            <a:endParaRPr b="1" i="0" sz="814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41" name="Google Shape;241;g38e1a525c92_0_1248"/>
          <p:cNvCxnSpPr>
            <a:stCxn id="228" idx="3"/>
            <a:endCxn id="235" idx="1"/>
          </p:cNvCxnSpPr>
          <p:nvPr/>
        </p:nvCxnSpPr>
        <p:spPr>
          <a:xfrm>
            <a:off x="2602688" y="2612447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2" name="Google Shape;242;g38e1a525c92_0_1248"/>
          <p:cNvCxnSpPr>
            <a:stCxn id="229" idx="3"/>
            <a:endCxn id="236" idx="1"/>
          </p:cNvCxnSpPr>
          <p:nvPr/>
        </p:nvCxnSpPr>
        <p:spPr>
          <a:xfrm>
            <a:off x="2602688" y="339402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3" name="Google Shape;243;g38e1a525c92_0_1248"/>
          <p:cNvCxnSpPr>
            <a:stCxn id="230" idx="3"/>
            <a:endCxn id="237" idx="1"/>
          </p:cNvCxnSpPr>
          <p:nvPr/>
        </p:nvCxnSpPr>
        <p:spPr>
          <a:xfrm>
            <a:off x="2602688" y="4175596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4" name="Google Shape;244;g38e1a525c92_0_1248"/>
          <p:cNvCxnSpPr>
            <a:stCxn id="231" idx="3"/>
            <a:endCxn id="238" idx="1"/>
          </p:cNvCxnSpPr>
          <p:nvPr/>
        </p:nvCxnSpPr>
        <p:spPr>
          <a:xfrm>
            <a:off x="2602688" y="4957171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5" name="Google Shape;245;g38e1a525c92_0_1248"/>
          <p:cNvCxnSpPr>
            <a:stCxn id="232" idx="3"/>
            <a:endCxn id="239" idx="1"/>
          </p:cNvCxnSpPr>
          <p:nvPr/>
        </p:nvCxnSpPr>
        <p:spPr>
          <a:xfrm>
            <a:off x="2602688" y="5738745"/>
            <a:ext cx="1855800" cy="600"/>
          </a:xfrm>
          <a:prstGeom prst="curvedConnector3">
            <a:avLst>
              <a:gd fmla="val 49996" name="adj1"/>
            </a:avLst>
          </a:prstGeom>
          <a:noFill/>
          <a:ln cap="flat" cmpd="sng" w="1727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46" name="Google Shape;246;g38e1a525c92_0_1248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e1a525c92_0_1239"/>
          <p:cNvSpPr txBox="1"/>
          <p:nvPr/>
        </p:nvSpPr>
        <p:spPr>
          <a:xfrm>
            <a:off x="678876" y="2063856"/>
            <a:ext cx="5164200" cy="3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Infraestrutura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Self-Service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Experiência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Consistente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GitOps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Ready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Sem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Lock-in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Kubernetes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Native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Crossplane lowers the barrier to a multi-cloud future" id="252" name="Google Shape;252;g38e1a525c92_0_1239"/>
          <p:cNvPicPr preferRelativeResize="0"/>
          <p:nvPr/>
        </p:nvPicPr>
        <p:blipFill rotWithShape="1">
          <a:blip r:embed="rId3">
            <a:alphaModFix/>
          </a:blip>
          <a:srcRect b="0" l="0" r="42987" t="0"/>
          <a:stretch/>
        </p:blipFill>
        <p:spPr>
          <a:xfrm>
            <a:off x="5025825" y="1504800"/>
            <a:ext cx="7166175" cy="382550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8e1a525c92_0_1239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sspl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ane 101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463c51f28_0_3"/>
          <p:cNvSpPr/>
          <p:nvPr/>
        </p:nvSpPr>
        <p:spPr>
          <a:xfrm>
            <a:off x="393625" y="14468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3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Todas as opiniões apresentadas aqui são dos autores e não representam as posições de suas respectivas empresas</a:t>
            </a:r>
            <a:endParaRPr b="0" i="0" sz="3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" name="Google Shape;74;g3a463c51f28_0_3"/>
          <p:cNvSpPr/>
          <p:nvPr/>
        </p:nvSpPr>
        <p:spPr>
          <a:xfrm>
            <a:off x="469975" y="3919050"/>
            <a:ext cx="11408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3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 opinions expressed here are those of the authors alone and do not represent their respective organizations</a:t>
            </a:r>
            <a:endParaRPr b="0" i="0" sz="3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e1a525c92_0_11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8e1a525c92_0_11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g38e1a525c92_0_1153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8e1a525c92_0_1153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8e1a525c92_0_1153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8e1a525c92_0_1153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8e1a525c92_0_1153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38e1a525c92_0_1153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8e1a525c92_0_1153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Google Shape;267;g38e1a525c92_0_1153"/>
          <p:cNvCxnSpPr>
            <a:stCxn id="263" idx="2"/>
            <a:endCxn id="264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68" name="Google Shape;268;g38e1a525c92_0_1153"/>
          <p:cNvCxnSpPr>
            <a:stCxn id="260" idx="3"/>
            <a:endCxn id="261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69" name="Google Shape;269;g38e1a525c92_0_1153"/>
          <p:cNvCxnSpPr>
            <a:stCxn id="260" idx="3"/>
            <a:endCxn id="263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70" name="Google Shape;270;g38e1a525c92_0_1153"/>
          <p:cNvCxnSpPr>
            <a:stCxn id="262" idx="1"/>
            <a:endCxn id="263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71" name="Google Shape;271;g38e1a525c92_0_1153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8e1a525c92_0_1153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8e1a525c92_0_1153"/>
          <p:cNvSpPr/>
          <p:nvPr/>
        </p:nvSpPr>
        <p:spPr>
          <a:xfrm>
            <a:off x="5673090" y="35669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8e1a525c92_0_1153"/>
          <p:cNvSpPr/>
          <p:nvPr/>
        </p:nvSpPr>
        <p:spPr>
          <a:xfrm>
            <a:off x="6079325" y="2170250"/>
            <a:ext cx="1140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proxy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8e1a525c92_0_1153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g38e1a525c92_0_1153"/>
          <p:cNvCxnSpPr>
            <a:stCxn id="261" idx="2"/>
            <a:endCxn id="263" idx="0"/>
          </p:cNvCxnSpPr>
          <p:nvPr/>
        </p:nvCxnSpPr>
        <p:spPr>
          <a:xfrm flipH="1">
            <a:off x="6122625" y="2170250"/>
            <a:ext cx="300" cy="890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e1a525c92_0_107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8e1a525c92_0_107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g38e1a525c92_0_1075"/>
          <p:cNvSpPr/>
          <p:nvPr/>
        </p:nvSpPr>
        <p:spPr>
          <a:xfrm>
            <a:off x="270502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8e1a525c92_0_1075"/>
          <p:cNvSpPr/>
          <p:nvPr/>
        </p:nvSpPr>
        <p:spPr>
          <a:xfrm>
            <a:off x="6352875" y="1754400"/>
            <a:ext cx="3134100" cy="3349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8e1a525c92_0_1075"/>
          <p:cNvSpPr/>
          <p:nvPr/>
        </p:nvSpPr>
        <p:spPr>
          <a:xfrm>
            <a:off x="670897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variables.tf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8e1a525c92_0_1075"/>
          <p:cNvSpPr/>
          <p:nvPr/>
        </p:nvSpPr>
        <p:spPr>
          <a:xfrm>
            <a:off x="677992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tfvars file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38e1a525c92_0_1075"/>
          <p:cNvSpPr/>
          <p:nvPr/>
        </p:nvSpPr>
        <p:spPr>
          <a:xfrm>
            <a:off x="670897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99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modules.tf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8e1a525c92_0_1075"/>
          <p:cNvSpPr/>
          <p:nvPr/>
        </p:nvSpPr>
        <p:spPr>
          <a:xfrm>
            <a:off x="3048025" y="3009525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8e1a525c92_0_1075"/>
          <p:cNvSpPr/>
          <p:nvPr/>
        </p:nvSpPr>
        <p:spPr>
          <a:xfrm>
            <a:off x="3118975" y="2004525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1D2B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38e1a525c92_0_1075"/>
          <p:cNvSpPr/>
          <p:nvPr/>
        </p:nvSpPr>
        <p:spPr>
          <a:xfrm>
            <a:off x="3048025" y="4207116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291" name="Google Shape;291;g38e1a525c92_0_10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9685" y="1369618"/>
            <a:ext cx="384772" cy="384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shiCorp Terraform SVG and transparent PNG icons | TechIcons" id="292" name="Google Shape;292;g38e1a525c92_0_10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7538" y="1349131"/>
            <a:ext cx="384775" cy="38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g38e1a525c92_0_1075"/>
          <p:cNvCxnSpPr>
            <a:stCxn id="289" idx="3"/>
            <a:endCxn id="286" idx="1"/>
          </p:cNvCxnSpPr>
          <p:nvPr/>
        </p:nvCxnSpPr>
        <p:spPr>
          <a:xfrm>
            <a:off x="5398975" y="2252775"/>
            <a:ext cx="13809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4" name="Google Shape;294;g38e1a525c92_0_1075"/>
          <p:cNvCxnSpPr>
            <a:stCxn id="288" idx="3"/>
            <a:endCxn id="285" idx="1"/>
          </p:cNvCxnSpPr>
          <p:nvPr/>
        </p:nvCxnSpPr>
        <p:spPr>
          <a:xfrm>
            <a:off x="5469925" y="3354075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38e1a525c92_0_1075"/>
          <p:cNvCxnSpPr>
            <a:stCxn id="290" idx="3"/>
            <a:endCxn id="287" idx="1"/>
          </p:cNvCxnSpPr>
          <p:nvPr/>
        </p:nvCxnSpPr>
        <p:spPr>
          <a:xfrm>
            <a:off x="5469925" y="4478166"/>
            <a:ext cx="12390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8e1a525c92_0_27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8e1a525c92_0_27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2" name="Google Shape;302;g38e1a525c92_0_279"/>
          <p:cNvSpPr/>
          <p:nvPr/>
        </p:nvSpPr>
        <p:spPr>
          <a:xfrm>
            <a:off x="1304125" y="1242275"/>
            <a:ext cx="5170200" cy="31236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8e1a525c92_0_279"/>
          <p:cNvSpPr/>
          <p:nvPr/>
        </p:nvSpPr>
        <p:spPr>
          <a:xfrm>
            <a:off x="1456525" y="136875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4" name="Google Shape;304;g38e1a525c92_0_279"/>
          <p:cNvSpPr/>
          <p:nvPr/>
        </p:nvSpPr>
        <p:spPr>
          <a:xfrm>
            <a:off x="2084425" y="3760638"/>
            <a:ext cx="355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crossplane-rbac-manager-pod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5" name="Google Shape;305;g38e1a525c92_0_279"/>
          <p:cNvSpPr/>
          <p:nvPr/>
        </p:nvSpPr>
        <p:spPr>
          <a:xfrm>
            <a:off x="7917275" y="1242263"/>
            <a:ext cx="2907300" cy="16653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8e1a525c92_0_279"/>
          <p:cNvSpPr/>
          <p:nvPr/>
        </p:nvSpPr>
        <p:spPr>
          <a:xfrm>
            <a:off x="1456525" y="1781350"/>
            <a:ext cx="4812300" cy="1677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8e1a525c92_0_279"/>
          <p:cNvSpPr/>
          <p:nvPr/>
        </p:nvSpPr>
        <p:spPr>
          <a:xfrm>
            <a:off x="7993000" y="1297050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g38e1a525c92_0_279"/>
          <p:cNvSpPr/>
          <p:nvPr/>
        </p:nvSpPr>
        <p:spPr>
          <a:xfrm>
            <a:off x="9792075" y="1384440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8e1a525c92_0_279"/>
          <p:cNvSpPr/>
          <p:nvPr/>
        </p:nvSpPr>
        <p:spPr>
          <a:xfrm>
            <a:off x="9637625" y="2465113"/>
            <a:ext cx="8802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Events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0" name="Google Shape;310;g38e1a525c92_0_279"/>
          <p:cNvSpPr/>
          <p:nvPr/>
        </p:nvSpPr>
        <p:spPr>
          <a:xfrm>
            <a:off x="1699650" y="2282505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initContainer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g38e1a525c92_0_279"/>
          <p:cNvSpPr/>
          <p:nvPr/>
        </p:nvSpPr>
        <p:spPr>
          <a:xfrm>
            <a:off x="4034975" y="2907583"/>
            <a:ext cx="1955400" cy="4617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coreContainer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12" name="Google Shape;312;g38e1a525c92_0_279"/>
          <p:cNvCxnSpPr>
            <a:stCxn id="310" idx="2"/>
            <a:endCxn id="311" idx="1"/>
          </p:cNvCxnSpPr>
          <p:nvPr/>
        </p:nvCxnSpPr>
        <p:spPr>
          <a:xfrm flipH="1" rot="-5400000">
            <a:off x="3159000" y="2262555"/>
            <a:ext cx="394200" cy="135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3" name="Google Shape;313;g38e1a525c92_0_279"/>
          <p:cNvCxnSpPr>
            <a:stCxn id="311" idx="3"/>
            <a:endCxn id="309" idx="1"/>
          </p:cNvCxnSpPr>
          <p:nvPr/>
        </p:nvCxnSpPr>
        <p:spPr>
          <a:xfrm flipH="1" rot="10800000">
            <a:off x="5990375" y="2617033"/>
            <a:ext cx="3647400" cy="5214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314" name="Google Shape;314;g38e1a525c92_0_279"/>
          <p:cNvCxnSpPr>
            <a:stCxn id="310" idx="3"/>
            <a:endCxn id="308" idx="2"/>
          </p:cNvCxnSpPr>
          <p:nvPr/>
        </p:nvCxnSpPr>
        <p:spPr>
          <a:xfrm flipH="1" rot="10800000">
            <a:off x="3655050" y="1817055"/>
            <a:ext cx="6137100" cy="6963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15" name="Google Shape;315;g38e1a525c92_0_279"/>
          <p:cNvSpPr/>
          <p:nvPr/>
        </p:nvSpPr>
        <p:spPr>
          <a:xfrm>
            <a:off x="8555825" y="3774775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ClusterRoles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6" name="Google Shape;316;g38e1a525c92_0_279"/>
          <p:cNvSpPr/>
          <p:nvPr/>
        </p:nvSpPr>
        <p:spPr>
          <a:xfrm>
            <a:off x="7800725" y="3259550"/>
            <a:ext cx="34584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Composite Resources e Claims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17" name="Google Shape;317;g38e1a525c92_0_279"/>
          <p:cNvCxnSpPr>
            <a:stCxn id="311" idx="3"/>
            <a:endCxn id="316" idx="1"/>
          </p:cNvCxnSpPr>
          <p:nvPr/>
        </p:nvCxnSpPr>
        <p:spPr>
          <a:xfrm>
            <a:off x="5990375" y="3138433"/>
            <a:ext cx="1810500" cy="273000"/>
          </a:xfrm>
          <a:prstGeom prst="curvedConnector3">
            <a:avLst>
              <a:gd fmla="val 49996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8" name="Google Shape;318;g38e1a525c92_0_279"/>
          <p:cNvCxnSpPr>
            <a:stCxn id="304" idx="3"/>
            <a:endCxn id="315" idx="1"/>
          </p:cNvCxnSpPr>
          <p:nvPr/>
        </p:nvCxnSpPr>
        <p:spPr>
          <a:xfrm>
            <a:off x="5640925" y="3912588"/>
            <a:ext cx="2914800" cy="141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19" name="Google Shape;319;g38e1a525c92_0_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1192" y="1380806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8e1a525c92_0_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4375" y="1297025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8e1a525c92_0_2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55875" y="3774754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00725" y="3259570"/>
            <a:ext cx="311200" cy="30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84426" y="3760641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8e1a525c92_0_27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56525" y="1368746"/>
            <a:ext cx="311202" cy="3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8e1a525c92_0_279"/>
          <p:cNvSpPr/>
          <p:nvPr/>
        </p:nvSpPr>
        <p:spPr>
          <a:xfrm>
            <a:off x="1578325" y="1868100"/>
            <a:ext cx="18813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crossplane-pod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g38e1a525c92_0_279"/>
          <p:cNvSpPr txBox="1"/>
          <p:nvPr/>
        </p:nvSpPr>
        <p:spPr>
          <a:xfrm>
            <a:off x="6820525" y="1706675"/>
            <a:ext cx="79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7" name="Google Shape;327;g38e1a525c92_0_279"/>
          <p:cNvSpPr txBox="1"/>
          <p:nvPr/>
        </p:nvSpPr>
        <p:spPr>
          <a:xfrm>
            <a:off x="2821950" y="2953775"/>
            <a:ext cx="63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8" name="Google Shape;328;g38e1a525c92_0_279"/>
          <p:cNvSpPr txBox="1"/>
          <p:nvPr/>
        </p:nvSpPr>
        <p:spPr>
          <a:xfrm>
            <a:off x="6780900" y="2641238"/>
            <a:ext cx="82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9" name="Google Shape;329;g38e1a525c92_0_279"/>
          <p:cNvSpPr txBox="1"/>
          <p:nvPr/>
        </p:nvSpPr>
        <p:spPr>
          <a:xfrm>
            <a:off x="6656325" y="3342300"/>
            <a:ext cx="10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Reconcilia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0" name="Google Shape;330;g38e1a525c92_0_279"/>
          <p:cNvSpPr txBox="1"/>
          <p:nvPr/>
        </p:nvSpPr>
        <p:spPr>
          <a:xfrm>
            <a:off x="6954875" y="38612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1" name="Google Shape;331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0950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7525" y="1689940"/>
            <a:ext cx="227625" cy="2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8e1a525c92_0_279"/>
          <p:cNvSpPr/>
          <p:nvPr/>
        </p:nvSpPr>
        <p:spPr>
          <a:xfrm>
            <a:off x="882975" y="803100"/>
            <a:ext cx="10495800" cy="39804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7525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8e1a525c92_0_2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60950" y="1948328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4300" y="1868097"/>
            <a:ext cx="311200" cy="30389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38e1a525c92_0_279"/>
          <p:cNvSpPr/>
          <p:nvPr/>
        </p:nvSpPr>
        <p:spPr>
          <a:xfrm>
            <a:off x="1318625" y="5663950"/>
            <a:ext cx="649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crossplane-rbac-manager-pod - gerenciador de permissões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8" name="Google Shape;338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28751" y="5663954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8e1a525c92_0_279"/>
          <p:cNvSpPr/>
          <p:nvPr/>
        </p:nvSpPr>
        <p:spPr>
          <a:xfrm>
            <a:off x="1318825" y="5329475"/>
            <a:ext cx="43365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8e1a525c92_0_279"/>
          <p:cNvSpPr/>
          <p:nvPr/>
        </p:nvSpPr>
        <p:spPr>
          <a:xfrm>
            <a:off x="1471025" y="5325950"/>
            <a:ext cx="41844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crossplane-pod - controlador principal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1" name="Google Shape;341;g38e1a525c92_0_2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3126" y="5329472"/>
            <a:ext cx="311200" cy="303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342" name="Google Shape;342;g38e1a525c92_0_27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4179" y="81323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8e1a525c92_0_279"/>
          <p:cNvSpPr/>
          <p:nvPr/>
        </p:nvSpPr>
        <p:spPr>
          <a:xfrm>
            <a:off x="1318625" y="85455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8e2df2ff7c_2_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8e2df2ff7c_2_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0" name="Google Shape;350;g38e2df2ff7c_2_59" title="Captura de Tela 2025-10-18 às 00.51.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227" y="786025"/>
            <a:ext cx="6286224" cy="48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8e2df2ff7c_2_59" title="Captura de Tela 2025-10-18 às 00.51.06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7175" y="1369475"/>
            <a:ext cx="5551025" cy="445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8e2df2ff7c_2_59" title="Captura de Tela 2025-10-18 às 00.50.10.png"/>
          <p:cNvPicPr preferRelativeResize="0"/>
          <p:nvPr/>
        </p:nvPicPr>
        <p:blipFill rotWithShape="1">
          <a:blip r:embed="rId5">
            <a:alphaModFix/>
          </a:blip>
          <a:srcRect b="8614" l="0" r="0" t="8607"/>
          <a:stretch/>
        </p:blipFill>
        <p:spPr>
          <a:xfrm>
            <a:off x="4416200" y="1855350"/>
            <a:ext cx="5971574" cy="4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8e1a525c92_0_129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38e1a525c92_0_129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359" name="Google Shape;359;g38e1a525c92_0_1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8331" y="759713"/>
            <a:ext cx="5543192" cy="2464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Aplicativo&#10;&#10;O conteúdo gerado por IA pode estar incorreto." id="360" name="Google Shape;360;g38e1a525c92_0_12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3278" y="3572049"/>
            <a:ext cx="5446266" cy="2523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61" name="Google Shape;361;g38e1a525c92_0_1290"/>
          <p:cNvPicPr preferRelativeResize="0"/>
          <p:nvPr/>
        </p:nvPicPr>
        <p:blipFill rotWithShape="1">
          <a:blip r:embed="rId5">
            <a:alphaModFix/>
          </a:blip>
          <a:srcRect b="1945" l="932" r="902" t="2531"/>
          <a:stretch/>
        </p:blipFill>
        <p:spPr>
          <a:xfrm>
            <a:off x="638600" y="1840050"/>
            <a:ext cx="5076399" cy="34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8e1a525c92_0_1290"/>
          <p:cNvSpPr/>
          <p:nvPr/>
        </p:nvSpPr>
        <p:spPr>
          <a:xfrm>
            <a:off x="683775" y="1904889"/>
            <a:ext cx="3626400" cy="366600"/>
          </a:xfrm>
          <a:prstGeom prst="rect">
            <a:avLst/>
          </a:prstGeom>
          <a:noFill/>
          <a:ln cap="flat" cmpd="sng" w="35300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8e1a525c92_0_1290"/>
          <p:cNvSpPr/>
          <p:nvPr/>
        </p:nvSpPr>
        <p:spPr>
          <a:xfrm>
            <a:off x="994250" y="2570979"/>
            <a:ext cx="4145700" cy="2277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8e1a525c92_0_1290"/>
          <p:cNvSpPr/>
          <p:nvPr/>
        </p:nvSpPr>
        <p:spPr>
          <a:xfrm>
            <a:off x="1024147" y="4644316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g38e1a525c92_0_1290"/>
          <p:cNvCxnSpPr>
            <a:stCxn id="362" idx="3"/>
          </p:cNvCxnSpPr>
          <p:nvPr/>
        </p:nvCxnSpPr>
        <p:spPr>
          <a:xfrm flipH="1" rot="10800000">
            <a:off x="4310175" y="1158189"/>
            <a:ext cx="2184300" cy="930000"/>
          </a:xfrm>
          <a:prstGeom prst="straightConnector1">
            <a:avLst/>
          </a:prstGeom>
          <a:noFill/>
          <a:ln cap="flat" cmpd="sng" w="19050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6" name="Google Shape;366;g38e1a525c92_0_1290"/>
          <p:cNvCxnSpPr>
            <a:stCxn id="363" idx="3"/>
          </p:cNvCxnSpPr>
          <p:nvPr/>
        </p:nvCxnSpPr>
        <p:spPr>
          <a:xfrm flipH="1" rot="10800000">
            <a:off x="5139950" y="992829"/>
            <a:ext cx="2001600" cy="16920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67" name="Google Shape;367;g38e1a525c92_0_1290"/>
          <p:cNvCxnSpPr>
            <a:stCxn id="364" idx="3"/>
          </p:cNvCxnSpPr>
          <p:nvPr/>
        </p:nvCxnSpPr>
        <p:spPr>
          <a:xfrm>
            <a:off x="3692047" y="4738966"/>
            <a:ext cx="4844700" cy="901800"/>
          </a:xfrm>
          <a:prstGeom prst="straightConnector1">
            <a:avLst/>
          </a:prstGeom>
          <a:noFill/>
          <a:ln cap="flat" cmpd="sng" w="19050">
            <a:solidFill>
              <a:srgbClr val="FFCD3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68" name="Google Shape;368;g38e1a525c92_0_1290"/>
          <p:cNvSpPr/>
          <p:nvPr/>
        </p:nvSpPr>
        <p:spPr>
          <a:xfrm>
            <a:off x="8537214" y="5546048"/>
            <a:ext cx="2667900" cy="189300"/>
          </a:xfrm>
          <a:prstGeom prst="rect">
            <a:avLst/>
          </a:prstGeom>
          <a:noFill/>
          <a:ln cap="flat" cmpd="sng" w="353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2325" lIns="84675" spcFirstLastPara="1" rIns="84675" wrap="square" tIns="42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6"/>
              <a:buFont typeface="Arial"/>
              <a:buNone/>
            </a:pPr>
            <a:r>
              <a:t/>
            </a:r>
            <a:endParaRPr b="0" i="0" sz="1666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38e1a525c92_0_1290"/>
          <p:cNvSpPr/>
          <p:nvPr/>
        </p:nvSpPr>
        <p:spPr>
          <a:xfrm>
            <a:off x="901575" y="3098175"/>
            <a:ext cx="4765500" cy="1893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8e1a525c92_0_1290"/>
          <p:cNvSpPr/>
          <p:nvPr/>
        </p:nvSpPr>
        <p:spPr>
          <a:xfrm>
            <a:off x="901575" y="3287475"/>
            <a:ext cx="2542500" cy="511500"/>
          </a:xfrm>
          <a:prstGeom prst="rect">
            <a:avLst/>
          </a:prstGeom>
          <a:noFill/>
          <a:ln cap="flat" cmpd="sng" w="42475">
            <a:solidFill>
              <a:srgbClr val="F4807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8e2df2ff7c_2_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38e2df2ff7c_2_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Managed resource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, Linha do tempo&#10;&#10;O conteúdo gerado por IA pode estar incorreto." id="377" name="Google Shape;377;g38e2df2ff7c_2_78"/>
          <p:cNvPicPr preferRelativeResize="0"/>
          <p:nvPr/>
        </p:nvPicPr>
        <p:blipFill rotWithShape="1">
          <a:blip r:embed="rId3">
            <a:alphaModFix/>
          </a:blip>
          <a:srcRect b="1076" l="784" r="22337" t="1710"/>
          <a:stretch/>
        </p:blipFill>
        <p:spPr>
          <a:xfrm>
            <a:off x="6386075" y="1212275"/>
            <a:ext cx="4686749" cy="4459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O conteúdo gerado por IA pode estar incorreto." id="378" name="Google Shape;378;g38e2df2ff7c_2_78"/>
          <p:cNvPicPr preferRelativeResize="0"/>
          <p:nvPr/>
        </p:nvPicPr>
        <p:blipFill rotWithShape="1">
          <a:blip r:embed="rId4">
            <a:alphaModFix/>
          </a:blip>
          <a:srcRect b="2269" l="2202" r="1612" t="-2270"/>
          <a:stretch/>
        </p:blipFill>
        <p:spPr>
          <a:xfrm>
            <a:off x="1212275" y="1761150"/>
            <a:ext cx="4542575" cy="33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38e2df2ff7c_2_78"/>
          <p:cNvSpPr/>
          <p:nvPr/>
        </p:nvSpPr>
        <p:spPr>
          <a:xfrm>
            <a:off x="1325372" y="3677692"/>
            <a:ext cx="2709000" cy="13233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8e2df2ff7c_2_78"/>
          <p:cNvSpPr/>
          <p:nvPr/>
        </p:nvSpPr>
        <p:spPr>
          <a:xfrm>
            <a:off x="6438928" y="1441563"/>
            <a:ext cx="4410600" cy="4161600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8e2df2ff7c_2_9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8e2df2ff7c_2_9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Uma imagem contendo Linha do tempo&#10;&#10;O conteúdo gerado por IA pode estar incorreto." id="387" name="Google Shape;387;g38e2df2ff7c_2_99"/>
          <p:cNvPicPr preferRelativeResize="0"/>
          <p:nvPr/>
        </p:nvPicPr>
        <p:blipFill rotWithShape="1">
          <a:blip r:embed="rId3">
            <a:alphaModFix/>
          </a:blip>
          <a:srcRect b="2209" l="1881" r="22775" t="2086"/>
          <a:stretch/>
        </p:blipFill>
        <p:spPr>
          <a:xfrm>
            <a:off x="6215825" y="681725"/>
            <a:ext cx="3735254" cy="56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8e2df2ff7c_2_9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XRD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9" name="Google Shape;389;g38e2df2ff7c_2_99"/>
          <p:cNvSpPr txBox="1"/>
          <p:nvPr/>
        </p:nvSpPr>
        <p:spPr>
          <a:xfrm>
            <a:off x="796719" y="164731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o Schema da API (Composite Resource)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OpenAPIV3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Parâmetros que serão passados pro composition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Define a interface do Claim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03200" lvl="1" marL="8001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 será deprecado na v2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e2df2ff7c_2_13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38e2df2ff7c_2_13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6" name="Google Shape;396;g38e2df2ff7c_2_134"/>
          <p:cNvSpPr txBox="1"/>
          <p:nvPr/>
        </p:nvSpPr>
        <p:spPr>
          <a:xfrm>
            <a:off x="1560124" y="1722500"/>
            <a:ext cx="45972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Proxy para o Composite Resource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 será deprecado na v2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7" name="Google Shape;397;g38e2df2ff7c_2_134"/>
          <p:cNvPicPr preferRelativeResize="0"/>
          <p:nvPr/>
        </p:nvPicPr>
        <p:blipFill rotWithShape="1">
          <a:blip r:embed="rId3">
            <a:alphaModFix/>
          </a:blip>
          <a:srcRect b="6415" l="2938" r="5803" t="5312"/>
          <a:stretch/>
        </p:blipFill>
        <p:spPr>
          <a:xfrm>
            <a:off x="6668100" y="2306050"/>
            <a:ext cx="3789950" cy="2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8e2df2ff7c_2_134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8e2df2ff7c_2_14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8e2df2ff7c_2_14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405" name="Google Shape;405;g38e2df2ff7c_2_143"/>
          <p:cNvPicPr preferRelativeResize="0"/>
          <p:nvPr/>
        </p:nvPicPr>
        <p:blipFill rotWithShape="1">
          <a:blip r:embed="rId3">
            <a:alphaModFix/>
          </a:blip>
          <a:srcRect b="1103" l="1923" r="2382" t="2033"/>
          <a:stretch/>
        </p:blipFill>
        <p:spPr>
          <a:xfrm>
            <a:off x="6072200" y="800975"/>
            <a:ext cx="4762501" cy="530367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8e2df2ff7c_2_143"/>
          <p:cNvSpPr txBox="1"/>
          <p:nvPr/>
        </p:nvSpPr>
        <p:spPr>
          <a:xfrm>
            <a:off x="911044" y="164729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Implementação da API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Pode criar vários recursos diferentes e de vários providers diferentes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7" name="Google Shape;407;g38e2df2ff7c_2_143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e2df2ff7c_2_11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8e2df2ff7c_2_11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Texto&#10;&#10;O conteúdo gerado por IA pode estar incorreto." id="414" name="Google Shape;414;g38e2df2ff7c_2_117"/>
          <p:cNvPicPr preferRelativeResize="0"/>
          <p:nvPr/>
        </p:nvPicPr>
        <p:blipFill rotWithShape="1">
          <a:blip r:embed="rId3">
            <a:alphaModFix/>
          </a:blip>
          <a:srcRect b="1728" l="1525" r="2559" t="1613"/>
          <a:stretch/>
        </p:blipFill>
        <p:spPr>
          <a:xfrm>
            <a:off x="768500" y="779325"/>
            <a:ext cx="4773325" cy="529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8e2df2ff7c_2_117"/>
          <p:cNvPicPr preferRelativeResize="0"/>
          <p:nvPr/>
        </p:nvPicPr>
        <p:blipFill rotWithShape="1">
          <a:blip r:embed="rId4">
            <a:alphaModFix/>
          </a:blip>
          <a:srcRect b="2986" l="6021" r="2877" t="0"/>
          <a:stretch/>
        </p:blipFill>
        <p:spPr>
          <a:xfrm>
            <a:off x="5779950" y="827275"/>
            <a:ext cx="5498525" cy="51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8e2df2ff7c_2_117"/>
          <p:cNvSpPr/>
          <p:nvPr/>
        </p:nvSpPr>
        <p:spPr>
          <a:xfrm>
            <a:off x="911700" y="1752475"/>
            <a:ext cx="2968200" cy="12561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38e2df2ff7c_2_117"/>
          <p:cNvSpPr/>
          <p:nvPr/>
        </p:nvSpPr>
        <p:spPr>
          <a:xfrm>
            <a:off x="1388250" y="3323075"/>
            <a:ext cx="3960300" cy="374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38e2df2ff7c_2_117"/>
          <p:cNvSpPr/>
          <p:nvPr/>
        </p:nvSpPr>
        <p:spPr>
          <a:xfrm>
            <a:off x="3060125" y="4203950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8e2df2ff7c_2_117"/>
          <p:cNvSpPr/>
          <p:nvPr/>
        </p:nvSpPr>
        <p:spPr>
          <a:xfrm>
            <a:off x="4458525" y="4336075"/>
            <a:ext cx="819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8e2df2ff7c_2_117"/>
          <p:cNvSpPr/>
          <p:nvPr/>
        </p:nvSpPr>
        <p:spPr>
          <a:xfrm>
            <a:off x="1815050" y="4458075"/>
            <a:ext cx="950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8e2df2ff7c_2_117"/>
          <p:cNvSpPr/>
          <p:nvPr/>
        </p:nvSpPr>
        <p:spPr>
          <a:xfrm>
            <a:off x="2994875" y="5714650"/>
            <a:ext cx="10674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8e2df2ff7c_2_117"/>
          <p:cNvSpPr/>
          <p:nvPr/>
        </p:nvSpPr>
        <p:spPr>
          <a:xfrm>
            <a:off x="6322900" y="3637550"/>
            <a:ext cx="2388900" cy="1824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/>
          <p:nvPr/>
        </p:nvSpPr>
        <p:spPr>
          <a:xfrm>
            <a:off x="258687" y="127670"/>
            <a:ext cx="116018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Eduardo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stádio de futebol com pessoas assistindo&#10;&#10;O conteúdo gerado por IA pode estar incorreto." id="81" name="Google Shape;8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8369" y="3105984"/>
            <a:ext cx="4958210" cy="3304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fazendo manobra com skate&#10;&#10;O conteúdo gerado por IA pode estar incorreto." id="82" name="Google Shape;8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1286" y="269438"/>
            <a:ext cx="2762147" cy="4145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no interior, teto, edifício, homem&#10;&#10;O conteúdo gerado por IA pode estar incorreto." id="83" name="Google Shape;83;p2"/>
          <p:cNvPicPr preferRelativeResize="0"/>
          <p:nvPr/>
        </p:nvPicPr>
        <p:blipFill rotWithShape="1">
          <a:blip r:embed="rId5">
            <a:alphaModFix/>
          </a:blip>
          <a:srcRect b="25203" l="13415" r="0" t="19203"/>
          <a:stretch/>
        </p:blipFill>
        <p:spPr>
          <a:xfrm>
            <a:off x="8808199" y="1114386"/>
            <a:ext cx="2945029" cy="3361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na frente de um palco segurando um microfone&#10;&#10;O conteúdo gerado por IA pode estar incorreto." id="84" name="Google Shape;8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3513" y="2495325"/>
            <a:ext cx="2524966" cy="336662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 txBox="1"/>
          <p:nvPr/>
        </p:nvSpPr>
        <p:spPr>
          <a:xfrm>
            <a:off x="389748" y="1920558"/>
            <a:ext cx="3961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Staff Technical Product Manager @ Stone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389750" y="2814021"/>
            <a:ext cx="5135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Containers &amp;&amp; \</a:t>
            </a:r>
            <a:b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Platform Engineering Specialist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389748" y="3707505"/>
            <a:ext cx="320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Golden Kubestronaut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Kubestronaut &amp; Golden - Linux Foundation - Education" id="88" name="Google Shape;8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678" y="5861959"/>
            <a:ext cx="1338495" cy="803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am Developer: Kubernetes and Cloud Native Associate" id="89" name="Google Shape;8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21350" y="5861950"/>
            <a:ext cx="803101" cy="8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70000" y="5861950"/>
            <a:ext cx="803100" cy="8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45675" y="5861962"/>
            <a:ext cx="803100" cy="78703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389748" y="4568155"/>
            <a:ext cx="320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KCNA Exam Developer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389748" y="4137830"/>
            <a:ext cx="320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CNPA + CNPE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8e2df2ff7c_2_15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8e2df2ff7c_2_15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9" name="Google Shape;429;g38e2df2ff7c_2_159"/>
          <p:cNvSpPr txBox="1"/>
          <p:nvPr/>
        </p:nvSpPr>
        <p:spPr>
          <a:xfrm>
            <a:off x="922469" y="2161940"/>
            <a:ext cx="52920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032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Account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dodcstacomposition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container1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Storage Container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o"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container2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430" name="Google Shape;430;g38e2df2ff7c_2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6576" y="2066450"/>
            <a:ext cx="6384201" cy="31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8e2df2ff7c_2_159"/>
          <p:cNvSpPr/>
          <p:nvPr/>
        </p:nvSpPr>
        <p:spPr>
          <a:xfrm>
            <a:off x="865325" y="655013"/>
            <a:ext cx="45972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criados</a:t>
            </a:r>
            <a:endParaRPr b="0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2" name="Google Shape;432;g38e2df2ff7c_2_159"/>
          <p:cNvSpPr/>
          <p:nvPr/>
        </p:nvSpPr>
        <p:spPr>
          <a:xfrm>
            <a:off x="1858185" y="3336630"/>
            <a:ext cx="20016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3" name="Google Shape;433;g38e2df2ff7c_2_159"/>
          <p:cNvCxnSpPr>
            <a:stCxn id="432" idx="3"/>
          </p:cNvCxnSpPr>
          <p:nvPr/>
        </p:nvCxnSpPr>
        <p:spPr>
          <a:xfrm flipH="1" rot="10800000">
            <a:off x="3859785" y="2708880"/>
            <a:ext cx="1466700" cy="7425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34" name="Google Shape;434;g38e2df2ff7c_2_159"/>
          <p:cNvSpPr/>
          <p:nvPr/>
        </p:nvSpPr>
        <p:spPr>
          <a:xfrm>
            <a:off x="1781979" y="38403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38e2df2ff7c_2_159"/>
          <p:cNvSpPr/>
          <p:nvPr/>
        </p:nvSpPr>
        <p:spPr>
          <a:xfrm>
            <a:off x="1858179" y="4344026"/>
            <a:ext cx="1167000" cy="229500"/>
          </a:xfrm>
          <a:prstGeom prst="rect">
            <a:avLst/>
          </a:prstGeom>
          <a:noFill/>
          <a:ln cap="flat" cmpd="sng" w="42475">
            <a:solidFill>
              <a:srgbClr val="31D2B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950" lIns="101875" spcFirstLastPara="1" rIns="101875" wrap="square" tIns="5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5"/>
              <a:buFont typeface="Arial"/>
              <a:buNone/>
            </a:pPr>
            <a:r>
              <a:t/>
            </a:r>
            <a:endParaRPr b="0" i="0" sz="2004" u="none" cap="none" strike="noStrike">
              <a:solidFill>
                <a:srgbClr val="FFC8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g38e2df2ff7c_2_159"/>
          <p:cNvCxnSpPr>
            <a:stCxn id="434" idx="3"/>
          </p:cNvCxnSpPr>
          <p:nvPr/>
        </p:nvCxnSpPr>
        <p:spPr>
          <a:xfrm>
            <a:off x="2948979" y="3955076"/>
            <a:ext cx="5143500" cy="6168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7" name="Google Shape;437;g38e2df2ff7c_2_159"/>
          <p:cNvCxnSpPr>
            <a:stCxn id="435" idx="3"/>
          </p:cNvCxnSpPr>
          <p:nvPr/>
        </p:nvCxnSpPr>
        <p:spPr>
          <a:xfrm>
            <a:off x="3025179" y="4458776"/>
            <a:ext cx="5033100" cy="479100"/>
          </a:xfrm>
          <a:prstGeom prst="straightConnector1">
            <a:avLst/>
          </a:prstGeom>
          <a:noFill/>
          <a:ln cap="flat" cmpd="sng" w="22925">
            <a:solidFill>
              <a:srgbClr val="35D0BA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8e1a525c92_0_113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38e1a525c92_0_113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4" name="Google Shape;444;g38e1a525c92_0_1132"/>
          <p:cNvSpPr/>
          <p:nvPr/>
        </p:nvSpPr>
        <p:spPr>
          <a:xfrm>
            <a:off x="3789525" y="1265850"/>
            <a:ext cx="4636500" cy="1294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38e1a525c92_0_1132"/>
          <p:cNvSpPr/>
          <p:nvPr/>
        </p:nvSpPr>
        <p:spPr>
          <a:xfrm>
            <a:off x="5989427" y="2170250"/>
            <a:ext cx="14256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 proxy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6" name="Google Shape;446;g38e1a525c92_0_1132"/>
          <p:cNvSpPr/>
          <p:nvPr/>
        </p:nvSpPr>
        <p:spPr>
          <a:xfrm>
            <a:off x="3789650" y="287797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38e1a525c92_0_1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645" y="914232"/>
            <a:ext cx="340264" cy="3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38e1a525c92_0_1132"/>
          <p:cNvSpPr/>
          <p:nvPr/>
        </p:nvSpPr>
        <p:spPr>
          <a:xfrm>
            <a:off x="4042806" y="947545"/>
            <a:ext cx="123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namespaced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8e1a525c92_0_1132"/>
          <p:cNvSpPr/>
          <p:nvPr/>
        </p:nvSpPr>
        <p:spPr>
          <a:xfrm>
            <a:off x="4982925" y="167375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5D0BA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Claim</a:t>
            </a:r>
            <a:endParaRPr b="0" i="1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g38e1a525c92_0_1132"/>
          <p:cNvSpPr/>
          <p:nvPr/>
        </p:nvSpPr>
        <p:spPr>
          <a:xfrm>
            <a:off x="1081725" y="296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8e1a525c92_0_1132"/>
          <p:cNvSpPr/>
          <p:nvPr/>
        </p:nvSpPr>
        <p:spPr>
          <a:xfrm>
            <a:off x="8688375" y="303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8e1a525c92_0_1132"/>
          <p:cNvSpPr/>
          <p:nvPr/>
        </p:nvSpPr>
        <p:spPr>
          <a:xfrm>
            <a:off x="4982625" y="306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8e1a525c92_0_1132"/>
          <p:cNvSpPr/>
          <p:nvPr/>
        </p:nvSpPr>
        <p:spPr>
          <a:xfrm>
            <a:off x="4982625" y="444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8e1a525c92_0_1132"/>
          <p:cNvSpPr/>
          <p:nvPr/>
        </p:nvSpPr>
        <p:spPr>
          <a:xfrm>
            <a:off x="5135025" y="459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38e1a525c92_0_1132"/>
          <p:cNvSpPr/>
          <p:nvPr/>
        </p:nvSpPr>
        <p:spPr>
          <a:xfrm>
            <a:off x="5287425" y="475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6" name="Google Shape;456;g38e1a525c92_0_1132"/>
          <p:cNvCxnSpPr>
            <a:stCxn id="452" idx="2"/>
            <a:endCxn id="453" idx="0"/>
          </p:cNvCxnSpPr>
          <p:nvPr/>
        </p:nvCxnSpPr>
        <p:spPr>
          <a:xfrm flipH="1" rot="-5400000">
            <a:off x="5677725" y="400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7" name="Google Shape;457;g38e1a525c92_0_1132"/>
          <p:cNvCxnSpPr>
            <a:stCxn id="450" idx="3"/>
            <a:endCxn id="449" idx="1"/>
          </p:cNvCxnSpPr>
          <p:nvPr/>
        </p:nvCxnSpPr>
        <p:spPr>
          <a:xfrm flipH="1" rot="10800000">
            <a:off x="3503625" y="1921950"/>
            <a:ext cx="1479300" cy="1386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8" name="Google Shape;458;g38e1a525c92_0_1132"/>
          <p:cNvCxnSpPr>
            <a:stCxn id="450" idx="3"/>
            <a:endCxn id="452" idx="1"/>
          </p:cNvCxnSpPr>
          <p:nvPr/>
        </p:nvCxnSpPr>
        <p:spPr>
          <a:xfrm>
            <a:off x="3503625" y="330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59" name="Google Shape;459;g38e1a525c92_0_1132"/>
          <p:cNvCxnSpPr>
            <a:stCxn id="451" idx="1"/>
            <a:endCxn id="452" idx="3"/>
          </p:cNvCxnSpPr>
          <p:nvPr/>
        </p:nvCxnSpPr>
        <p:spPr>
          <a:xfrm flipH="1">
            <a:off x="7262775" y="330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0" name="Google Shape;460;g38e1a525c92_0_1132"/>
          <p:cNvSpPr/>
          <p:nvPr/>
        </p:nvSpPr>
        <p:spPr>
          <a:xfrm>
            <a:off x="1081725" y="365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8e1a525c92_0_1132"/>
          <p:cNvSpPr/>
          <p:nvPr/>
        </p:nvSpPr>
        <p:spPr>
          <a:xfrm>
            <a:off x="8688375" y="357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38e1a525c92_0_1132"/>
          <p:cNvSpPr/>
          <p:nvPr/>
        </p:nvSpPr>
        <p:spPr>
          <a:xfrm>
            <a:off x="5683915" y="385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38e1a525c92_0_1132"/>
          <p:cNvSpPr/>
          <p:nvPr/>
        </p:nvSpPr>
        <p:spPr>
          <a:xfrm>
            <a:off x="4936625" y="524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4" name="Google Shape;464;g38e1a525c92_0_1132"/>
          <p:cNvCxnSpPr>
            <a:stCxn id="449" idx="2"/>
            <a:endCxn id="452" idx="0"/>
          </p:cNvCxnSpPr>
          <p:nvPr/>
        </p:nvCxnSpPr>
        <p:spPr>
          <a:xfrm flipH="1" rot="-5400000">
            <a:off x="5678025" y="261515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Ícone&#10;&#10;O conteúdo gerado por IA pode estar incorreto." id="465" name="Google Shape;465;g38e1a525c92_0_1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9516" y="5686059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38e1a525c92_0_1132"/>
          <p:cNvSpPr/>
          <p:nvPr/>
        </p:nvSpPr>
        <p:spPr>
          <a:xfrm>
            <a:off x="4057425" y="5723575"/>
            <a:ext cx="14790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cluster-scoped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467" name="Google Shape;467;g38e1a525c92_0_1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8e1a525c92_0_113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8e1a525c92_0_120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38e1a525c92_0_1202"/>
          <p:cNvSpPr/>
          <p:nvPr/>
        </p:nvSpPr>
        <p:spPr>
          <a:xfrm>
            <a:off x="1081725" y="2144300"/>
            <a:ext cx="2421900" cy="689100"/>
          </a:xfrm>
          <a:prstGeom prst="roundRect">
            <a:avLst>
              <a:gd fmla="val 16667" name="adj"/>
            </a:avLst>
          </a:prstGeom>
          <a:solidFill>
            <a:srgbClr val="F4807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 Definition (XRD)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38e1a525c92_0_1202"/>
          <p:cNvSpPr/>
          <p:nvPr/>
        </p:nvSpPr>
        <p:spPr>
          <a:xfrm>
            <a:off x="8688375" y="2217791"/>
            <a:ext cx="2421900" cy="5421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38e1a525c92_0_1202"/>
          <p:cNvSpPr/>
          <p:nvPr/>
        </p:nvSpPr>
        <p:spPr>
          <a:xfrm>
            <a:off x="4982625" y="2240600"/>
            <a:ext cx="2280000" cy="4965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 Resource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8e1a525c92_0_1202"/>
          <p:cNvSpPr/>
          <p:nvPr/>
        </p:nvSpPr>
        <p:spPr>
          <a:xfrm>
            <a:off x="4982625" y="36274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38e1a525c92_0_1202"/>
          <p:cNvSpPr/>
          <p:nvPr/>
        </p:nvSpPr>
        <p:spPr>
          <a:xfrm>
            <a:off x="5135025" y="37798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38e1a525c92_0_1202"/>
          <p:cNvSpPr/>
          <p:nvPr/>
        </p:nvSpPr>
        <p:spPr>
          <a:xfrm>
            <a:off x="5287425" y="3932250"/>
            <a:ext cx="2280000" cy="496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pt-BR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0" name="Google Shape;480;g38e1a525c92_0_1202"/>
          <p:cNvCxnSpPr>
            <a:stCxn id="476" idx="2"/>
            <a:endCxn id="477" idx="0"/>
          </p:cNvCxnSpPr>
          <p:nvPr/>
        </p:nvCxnSpPr>
        <p:spPr>
          <a:xfrm flipH="1" rot="-5400000">
            <a:off x="5677725" y="3182000"/>
            <a:ext cx="890400" cy="600"/>
          </a:xfrm>
          <a:prstGeom prst="curvedConnector3">
            <a:avLst>
              <a:gd fmla="val 4999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81" name="Google Shape;481;g38e1a525c92_0_1202"/>
          <p:cNvCxnSpPr>
            <a:stCxn id="474" idx="3"/>
            <a:endCxn id="476" idx="1"/>
          </p:cNvCxnSpPr>
          <p:nvPr/>
        </p:nvCxnSpPr>
        <p:spPr>
          <a:xfrm>
            <a:off x="3503625" y="2488850"/>
            <a:ext cx="147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82" name="Google Shape;482;g38e1a525c92_0_1202"/>
          <p:cNvCxnSpPr>
            <a:stCxn id="475" idx="1"/>
            <a:endCxn id="476" idx="3"/>
          </p:cNvCxnSpPr>
          <p:nvPr/>
        </p:nvCxnSpPr>
        <p:spPr>
          <a:xfrm flipH="1">
            <a:off x="7262775" y="2488841"/>
            <a:ext cx="1425600" cy="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3" name="Google Shape;483;g38e1a525c92_0_1202"/>
          <p:cNvSpPr/>
          <p:nvPr/>
        </p:nvSpPr>
        <p:spPr>
          <a:xfrm>
            <a:off x="1081725" y="28334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 o Schema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38e1a525c92_0_1202"/>
          <p:cNvSpPr/>
          <p:nvPr/>
        </p:nvSpPr>
        <p:spPr>
          <a:xfrm>
            <a:off x="8688375" y="2759900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 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38e1a525c92_0_1202"/>
          <p:cNvSpPr/>
          <p:nvPr/>
        </p:nvSpPr>
        <p:spPr>
          <a:xfrm>
            <a:off x="5683915" y="3039775"/>
            <a:ext cx="24219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Instância da API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38e1a525c92_0_1202"/>
          <p:cNvSpPr/>
          <p:nvPr/>
        </p:nvSpPr>
        <p:spPr>
          <a:xfrm>
            <a:off x="4936625" y="4428700"/>
            <a:ext cx="26307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Representação do Recurso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38e1a525c92_0_1202"/>
          <p:cNvSpPr/>
          <p:nvPr/>
        </p:nvSpPr>
        <p:spPr>
          <a:xfrm>
            <a:off x="3789525" y="1989125"/>
            <a:ext cx="4636500" cy="2806500"/>
          </a:xfrm>
          <a:prstGeom prst="roundRect">
            <a:avLst>
              <a:gd fmla="val 10272" name="adj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38e1a525c92_0_1202"/>
          <p:cNvSpPr/>
          <p:nvPr/>
        </p:nvSpPr>
        <p:spPr>
          <a:xfrm>
            <a:off x="4204925" y="4866050"/>
            <a:ext cx="20835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namespaced by default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g38e1a525c92_0_1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6075" y="4826351"/>
            <a:ext cx="360075" cy="35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490" name="Google Shape;490;g38e1a525c92_0_1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38e1a525c92_0_1202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38e1a525c92_0_120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XR e Claim - v1 vs v2 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g38e1a525c92_0_1366" title="Captura de Tela 2025-10-12 às 18.56.0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9075" y="4604450"/>
            <a:ext cx="21015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8" name="Google Shape;498;g38e1a525c92_0_1366" title="Captura de Tela 2025-10-12 às 18.56.1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7775" y="162700"/>
            <a:ext cx="2091300" cy="1901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9" name="Google Shape;499;g38e1a525c92_0_1366" title="Captura de Tela 2025-10-12 às 18.56.2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3575" y="2457750"/>
            <a:ext cx="2091300" cy="194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0" name="Google Shape;500;g38e1a525c92_0_1366" title="Captura de Tela 2025-10-12 às 18.56.38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375" y="3973100"/>
            <a:ext cx="2072700" cy="1901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1" name="Google Shape;501;g38e1a525c92_0_1366" title="Captura de Tela 2025-10-12 às 18.56.49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68900" y="148300"/>
            <a:ext cx="2091300" cy="1915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2" name="Google Shape;502;g38e1a525c92_0_1366" title="Captura de Tela 2025-10-12 às 18.57.12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59475" y="2358686"/>
            <a:ext cx="2101500" cy="1951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1F9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3" name="Google Shape;503;g38e1a525c92_0_1366" title="Captura de Tela 2025-10-12 às 18.58.15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74338" y="4793900"/>
            <a:ext cx="2091300" cy="190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CD08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4" name="Google Shape;504;g38e1a525c92_0_1366"/>
          <p:cNvSpPr/>
          <p:nvPr/>
        </p:nvSpPr>
        <p:spPr>
          <a:xfrm>
            <a:off x="406325" y="298659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Pro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vid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ers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5" name="Google Shape;505;g38e1a525c92_0_1366"/>
          <p:cNvSpPr txBox="1"/>
          <p:nvPr/>
        </p:nvSpPr>
        <p:spPr>
          <a:xfrm>
            <a:off x="487950" y="2721080"/>
            <a:ext cx="44841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Estendendo a solução!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g38e1a525c92_0_1366" title="Captura de Tela 2025-10-17 às 21.03.39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59825" y="4309876"/>
            <a:ext cx="2091300" cy="1923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e1a525c92_0_158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38e1a525c92_0_158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3" name="Google Shape;513;g38e1a525c92_0_1588"/>
          <p:cNvSpPr/>
          <p:nvPr/>
        </p:nvSpPr>
        <p:spPr>
          <a:xfrm>
            <a:off x="4536675" y="1205975"/>
            <a:ext cx="3021300" cy="4791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38e1a525c92_0_1588"/>
          <p:cNvSpPr/>
          <p:nvPr/>
        </p:nvSpPr>
        <p:spPr>
          <a:xfrm>
            <a:off x="5026875" y="1054495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Source of Truth Flow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5" name="Google Shape;515;g38e1a525c92_0_1588"/>
          <p:cNvSpPr/>
          <p:nvPr/>
        </p:nvSpPr>
        <p:spPr>
          <a:xfrm>
            <a:off x="1144700" y="1580275"/>
            <a:ext cx="9957900" cy="26133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8e1a525c92_0_1588"/>
          <p:cNvSpPr/>
          <p:nvPr/>
        </p:nvSpPr>
        <p:spPr>
          <a:xfrm>
            <a:off x="4766700" y="17497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Managed Resource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8e1a525c92_0_1588"/>
          <p:cNvSpPr/>
          <p:nvPr/>
        </p:nvSpPr>
        <p:spPr>
          <a:xfrm>
            <a:off x="4766700" y="320751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Controller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8e1a525c92_0_1588"/>
          <p:cNvSpPr/>
          <p:nvPr/>
        </p:nvSpPr>
        <p:spPr>
          <a:xfrm>
            <a:off x="4754850" y="4665263"/>
            <a:ext cx="2573100" cy="7902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Provider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519" name="Google Shape;519;g38e1a525c92_0_15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454" y="16827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38e1a525c92_0_1588"/>
          <p:cNvSpPr/>
          <p:nvPr/>
        </p:nvSpPr>
        <p:spPr>
          <a:xfrm>
            <a:off x="1329900" y="17241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21" name="Google Shape;521;g38e1a525c92_0_1588"/>
          <p:cNvCxnSpPr>
            <a:stCxn id="516" idx="1"/>
            <a:endCxn id="517" idx="1"/>
          </p:cNvCxnSpPr>
          <p:nvPr/>
        </p:nvCxnSpPr>
        <p:spPr>
          <a:xfrm>
            <a:off x="4766700" y="2144863"/>
            <a:ext cx="600" cy="1457700"/>
          </a:xfrm>
          <a:prstGeom prst="curvedConnector3">
            <a:avLst>
              <a:gd fmla="val -15782916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22" name="Google Shape;522;g38e1a525c92_0_1588"/>
          <p:cNvCxnSpPr>
            <a:stCxn id="516" idx="3"/>
            <a:endCxn id="517" idx="3"/>
          </p:cNvCxnSpPr>
          <p:nvPr/>
        </p:nvCxnSpPr>
        <p:spPr>
          <a:xfrm>
            <a:off x="7339800" y="2144863"/>
            <a:ext cx="600" cy="1457700"/>
          </a:xfrm>
          <a:prstGeom prst="curvedConnector3">
            <a:avLst>
              <a:gd fmla="val 178016667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523" name="Google Shape;523;g38e1a525c92_0_1588"/>
          <p:cNvCxnSpPr>
            <a:stCxn id="517" idx="3"/>
            <a:endCxn id="518" idx="3"/>
          </p:cNvCxnSpPr>
          <p:nvPr/>
        </p:nvCxnSpPr>
        <p:spPr>
          <a:xfrm flipH="1">
            <a:off x="7327800" y="3602613"/>
            <a:ext cx="12000" cy="1457700"/>
          </a:xfrm>
          <a:prstGeom prst="curvedConnector3">
            <a:avLst>
              <a:gd fmla="val -9238333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sm" w="sm" type="stealth"/>
          </a:ln>
        </p:spPr>
      </p:cxnSp>
      <p:sp>
        <p:nvSpPr>
          <p:cNvPr id="524" name="Google Shape;524;g38e1a525c92_0_1588"/>
          <p:cNvSpPr txBox="1"/>
          <p:nvPr/>
        </p:nvSpPr>
        <p:spPr>
          <a:xfrm>
            <a:off x="840790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status.AtProvider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5" name="Google Shape;525;g38e1a525c92_0_1588"/>
          <p:cNvSpPr txBox="1"/>
          <p:nvPr/>
        </p:nvSpPr>
        <p:spPr>
          <a:xfrm>
            <a:off x="2329950" y="2689075"/>
            <a:ext cx="14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spec.forProvider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6" name="Google Shape;526;g38e1a525c92_0_1588"/>
          <p:cNvSpPr txBox="1"/>
          <p:nvPr/>
        </p:nvSpPr>
        <p:spPr>
          <a:xfrm>
            <a:off x="3059300" y="4193575"/>
            <a:ext cx="68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Aplica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7" name="Google Shape;527;g38e1a525c92_0_1588"/>
          <p:cNvSpPr txBox="1"/>
          <p:nvPr/>
        </p:nvSpPr>
        <p:spPr>
          <a:xfrm>
            <a:off x="8489400" y="4193575"/>
            <a:ext cx="15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Recupera Status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28" name="Google Shape;528;g38e1a525c92_0_1588"/>
          <p:cNvCxnSpPr>
            <a:stCxn id="517" idx="1"/>
            <a:endCxn id="518" idx="1"/>
          </p:cNvCxnSpPr>
          <p:nvPr/>
        </p:nvCxnSpPr>
        <p:spPr>
          <a:xfrm flipH="1">
            <a:off x="4754700" y="3602613"/>
            <a:ext cx="12000" cy="1457700"/>
          </a:xfrm>
          <a:prstGeom prst="curvedConnector3">
            <a:avLst>
              <a:gd fmla="val 8539375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stealth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8e2df2ff7c_2_1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38e2df2ff7c_2_1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5" name="Google Shape;535;g38e2df2ff7c_2_19" title="Captura de Tela 2025-10-18 às 01.38.0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325" y="1180475"/>
            <a:ext cx="5924550" cy="1943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6" name="Google Shape;536;g38e2df2ff7c_2_19"/>
          <p:cNvGraphicFramePr/>
          <p:nvPr/>
        </p:nvGraphicFramePr>
        <p:xfrm>
          <a:off x="5878911" y="38763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{8D029F36-897A-4B1B-BE96-CB66233ADD64}</a:tableStyleId>
              </a:tblPr>
              <a:tblGrid>
                <a:gridCol w="2629350"/>
                <a:gridCol w="2645575"/>
              </a:tblGrid>
              <a:tr h="46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Parâmetro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Default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37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--max-reconcile-rate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reconcile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/s)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--poll-interval </a:t>
                      </a:r>
                      <a:endParaRPr b="1"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1m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resource polling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350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--sync-period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1h (</a:t>
                      </a:r>
                      <a:r>
                        <a:rPr i="1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full sync</a:t>
                      </a:r>
                      <a:r>
                        <a:rPr i="0" lang="pt-BR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)</a:t>
                      </a:r>
                      <a:endParaRPr sz="18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575" marB="43575" marR="87150" marL="87150" anchor="ctr">
                    <a:lnL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31D2B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F9E2"/>
                    </a:solidFill>
                  </a:tcPr>
                </a:tc>
              </a:tr>
            </a:tbl>
          </a:graphicData>
        </a:graphic>
      </p:graphicFrame>
      <p:sp>
        <p:nvSpPr>
          <p:cNvPr id="537" name="Google Shape;537;g38e2df2ff7c_2_19"/>
          <p:cNvSpPr/>
          <p:nvPr/>
        </p:nvSpPr>
        <p:spPr>
          <a:xfrm>
            <a:off x="5878900" y="3876338"/>
            <a:ext cx="5221800" cy="1534200"/>
          </a:xfrm>
          <a:prstGeom prst="roundRect">
            <a:avLst>
              <a:gd fmla="val 10272" name="adj"/>
            </a:avLst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8" name="Google Shape;538;g38e2df2ff7c_2_19"/>
          <p:cNvCxnSpPr>
            <a:stCxn id="537" idx="2"/>
            <a:endCxn id="537" idx="0"/>
          </p:cNvCxnSpPr>
          <p:nvPr/>
        </p:nvCxnSpPr>
        <p:spPr>
          <a:xfrm rot="10800000">
            <a:off x="8489800" y="3876338"/>
            <a:ext cx="0" cy="1534200"/>
          </a:xfrm>
          <a:prstGeom prst="straightConnector1">
            <a:avLst/>
          </a:prstGeom>
          <a:noFill/>
          <a:ln cap="flat" cmpd="sng" w="1905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9" name="Google Shape;539;g38e2df2ff7c_2_19" title="Captura de Tela 2025-10-18 às 01.40.09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325" y="3295638"/>
            <a:ext cx="40005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8e1a525c92_0_152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8e1a525c92_0_1526"/>
          <p:cNvSpPr/>
          <p:nvPr/>
        </p:nvSpPr>
        <p:spPr>
          <a:xfrm>
            <a:off x="995550" y="1500450"/>
            <a:ext cx="6767700" cy="3857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38e1a525c92_0_152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7" name="Google Shape;547;g38e1a525c92_0_1526"/>
          <p:cNvSpPr/>
          <p:nvPr/>
        </p:nvSpPr>
        <p:spPr>
          <a:xfrm>
            <a:off x="1416700" y="1939625"/>
            <a:ext cx="4083000" cy="18840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38e1a525c92_0_1526"/>
          <p:cNvSpPr/>
          <p:nvPr/>
        </p:nvSpPr>
        <p:spPr>
          <a:xfrm>
            <a:off x="1569100" y="2066100"/>
            <a:ext cx="22407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crossplane-system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9" name="Google Shape;549;g38e1a525c92_0_1526"/>
          <p:cNvSpPr/>
          <p:nvPr/>
        </p:nvSpPr>
        <p:spPr>
          <a:xfrm>
            <a:off x="1766825" y="2580300"/>
            <a:ext cx="20409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Package Manager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0" name="Google Shape;550;g38e1a525c92_0_1526"/>
          <p:cNvSpPr/>
          <p:nvPr/>
        </p:nvSpPr>
        <p:spPr>
          <a:xfrm>
            <a:off x="5905663" y="3517325"/>
            <a:ext cx="1454100" cy="1545900"/>
          </a:xfrm>
          <a:prstGeom prst="roundRect">
            <a:avLst>
              <a:gd fmla="val 10272" name="adj"/>
            </a:avLst>
          </a:prstGeom>
          <a:solidFill>
            <a:srgbClr val="FFFFF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38e1a525c92_0_1526"/>
          <p:cNvSpPr/>
          <p:nvPr/>
        </p:nvSpPr>
        <p:spPr>
          <a:xfrm>
            <a:off x="5983529" y="3559275"/>
            <a:ext cx="16302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2" name="Google Shape;552;g38e1a525c92_0_1526"/>
          <p:cNvSpPr/>
          <p:nvPr/>
        </p:nvSpPr>
        <p:spPr>
          <a:xfrm>
            <a:off x="6296112" y="3987215"/>
            <a:ext cx="637800" cy="86515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38e1a525c92_0_15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230" y="3983581"/>
            <a:ext cx="279558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38e1a525c92_0_15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4304" y="3559263"/>
            <a:ext cx="311200" cy="3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38e1a525c92_0_15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100" y="2066096"/>
            <a:ext cx="311202" cy="3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4988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1563" y="4292715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1563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38e1a525c92_0_15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4988" y="4551103"/>
            <a:ext cx="227625" cy="22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560" name="Google Shape;560;g38e1a525c92_0_15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6754" y="1510584"/>
            <a:ext cx="360075" cy="36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38e1a525c92_0_1526"/>
          <p:cNvSpPr/>
          <p:nvPr/>
        </p:nvSpPr>
        <p:spPr>
          <a:xfrm>
            <a:off x="1431200" y="1551900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kubernetes cluster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2" name="Google Shape;562;g38e1a525c92_0_1526"/>
          <p:cNvSpPr/>
          <p:nvPr/>
        </p:nvSpPr>
        <p:spPr>
          <a:xfrm>
            <a:off x="3572300" y="3094500"/>
            <a:ext cx="1695000" cy="30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Provider Pod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3" name="Google Shape;563;g38e1a525c92_0_15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2301" y="3094491"/>
            <a:ext cx="311200" cy="30391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38e1a525c92_0_1526"/>
          <p:cNvSpPr/>
          <p:nvPr/>
        </p:nvSpPr>
        <p:spPr>
          <a:xfrm>
            <a:off x="8258250" y="1500450"/>
            <a:ext cx="2938200" cy="13839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38e1a525c92_0_1526"/>
          <p:cNvSpPr/>
          <p:nvPr/>
        </p:nvSpPr>
        <p:spPr>
          <a:xfrm>
            <a:off x="8656800" y="1538663"/>
            <a:ext cx="2141100" cy="3039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External Resources</a:t>
            </a:r>
            <a:endParaRPr b="0" i="0" sz="1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6" name="Google Shape;566;g38e1a525c92_0_1526"/>
          <p:cNvSpPr/>
          <p:nvPr/>
        </p:nvSpPr>
        <p:spPr>
          <a:xfrm>
            <a:off x="8567250" y="2066100"/>
            <a:ext cx="2320200" cy="4698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Resource API</a:t>
            </a:r>
            <a:endParaRPr b="0" i="0" sz="1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67" name="Google Shape;567;g38e1a525c92_0_1526"/>
          <p:cNvCxnSpPr>
            <a:stCxn id="562" idx="2"/>
            <a:endCxn id="552" idx="2"/>
          </p:cNvCxnSpPr>
          <p:nvPr/>
        </p:nvCxnSpPr>
        <p:spPr>
          <a:xfrm flipH="1" rot="-5400000">
            <a:off x="4847150" y="2971050"/>
            <a:ext cx="1021500" cy="18762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8" name="Google Shape;568;g38e1a525c92_0_1526"/>
          <p:cNvCxnSpPr>
            <a:stCxn id="549" idx="2"/>
            <a:endCxn id="563" idx="1"/>
          </p:cNvCxnSpPr>
          <p:nvPr/>
        </p:nvCxnSpPr>
        <p:spPr>
          <a:xfrm flipH="1" rot="-5400000">
            <a:off x="2998775" y="2672700"/>
            <a:ext cx="362100" cy="7851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9" name="Google Shape;569;g38e1a525c92_0_1526"/>
          <p:cNvCxnSpPr>
            <a:stCxn id="562" idx="0"/>
            <a:endCxn id="566" idx="1"/>
          </p:cNvCxnSpPr>
          <p:nvPr/>
        </p:nvCxnSpPr>
        <p:spPr>
          <a:xfrm rot="-5400000">
            <a:off x="6096800" y="624000"/>
            <a:ext cx="793500" cy="41475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570" name="Google Shape;570;g38e1a525c92_0_1526"/>
          <p:cNvCxnSpPr>
            <a:stCxn id="552" idx="4"/>
            <a:endCxn id="566" idx="2"/>
          </p:cNvCxnSpPr>
          <p:nvPr/>
        </p:nvCxnSpPr>
        <p:spPr>
          <a:xfrm flipH="1" rot="10800000">
            <a:off x="6933912" y="2535790"/>
            <a:ext cx="2793300" cy="18840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1" name="Google Shape;571;g38e1a525c92_0_1526"/>
          <p:cNvSpPr txBox="1"/>
          <p:nvPr/>
        </p:nvSpPr>
        <p:spPr>
          <a:xfrm>
            <a:off x="4943275" y="3801556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Gerencia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2" name="Google Shape;572;g38e1a525c92_0_1526"/>
          <p:cNvSpPr txBox="1"/>
          <p:nvPr/>
        </p:nvSpPr>
        <p:spPr>
          <a:xfrm>
            <a:off x="6047725" y="2033400"/>
            <a:ext cx="1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Controller Logic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3" name="Google Shape;573;g38e1a525c92_0_1526"/>
          <p:cNvSpPr txBox="1"/>
          <p:nvPr/>
        </p:nvSpPr>
        <p:spPr>
          <a:xfrm>
            <a:off x="8656800" y="3935425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Mapeia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4" name="Google Shape;574;g38e1a525c92_0_1526"/>
          <p:cNvSpPr txBox="1"/>
          <p:nvPr/>
        </p:nvSpPr>
        <p:spPr>
          <a:xfrm>
            <a:off x="2977000" y="28806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75" name="Google Shape;575;g38e1a525c92_0_1526"/>
          <p:cNvCxnSpPr>
            <a:stCxn id="549" idx="2"/>
            <a:endCxn id="552" idx="2"/>
          </p:cNvCxnSpPr>
          <p:nvPr/>
        </p:nvCxnSpPr>
        <p:spPr>
          <a:xfrm flipH="1" rot="-5400000">
            <a:off x="3773825" y="1897650"/>
            <a:ext cx="1535700" cy="35088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6" name="Google Shape;576;g38e1a525c92_0_1526"/>
          <p:cNvSpPr txBox="1"/>
          <p:nvPr/>
        </p:nvSpPr>
        <p:spPr>
          <a:xfrm>
            <a:off x="3809800" y="4050500"/>
            <a:ext cx="9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Instala</a:t>
            </a:r>
            <a:endParaRPr b="0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8e2df2ff7c_0_3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38e2df2ff7c_0_3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Ícone&#10;&#10;O conteúdo gerado por IA pode estar incorreto." id="583" name="Google Shape;583;g38e2df2ff7c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38e2df2ff7c_0_3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8e2df2ff7c_0_31"/>
          <p:cNvSpPr/>
          <p:nvPr/>
        </p:nvSpPr>
        <p:spPr>
          <a:xfrm>
            <a:off x="20055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8e2df2ff7c_0_31"/>
          <p:cNvSpPr/>
          <p:nvPr/>
        </p:nvSpPr>
        <p:spPr>
          <a:xfrm>
            <a:off x="22716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8e2df2ff7c_0_31"/>
          <p:cNvSpPr/>
          <p:nvPr/>
        </p:nvSpPr>
        <p:spPr>
          <a:xfrm>
            <a:off x="24957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Full Provider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8" name="Google Shape;588;g38e2df2ff7c_0_31"/>
          <p:cNvSpPr/>
          <p:nvPr/>
        </p:nvSpPr>
        <p:spPr>
          <a:xfrm>
            <a:off x="22716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 Definitions</a:t>
            </a:r>
            <a:b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8e2df2ff7c_0_31"/>
          <p:cNvSpPr/>
          <p:nvPr/>
        </p:nvSpPr>
        <p:spPr>
          <a:xfrm>
            <a:off x="22716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38e2df2ff7c_0_31"/>
          <p:cNvSpPr/>
          <p:nvPr/>
        </p:nvSpPr>
        <p:spPr>
          <a:xfrm>
            <a:off x="26250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1" name="Google Shape;591;g38e2df2ff7c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0063" y="4494171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g38e2df2ff7c_0_31"/>
          <p:cNvCxnSpPr>
            <a:stCxn id="586" idx="2"/>
            <a:endCxn id="588" idx="0"/>
          </p:cNvCxnSpPr>
          <p:nvPr/>
        </p:nvCxnSpPr>
        <p:spPr>
          <a:xfrm>
            <a:off x="35162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93" name="Google Shape;593;g38e2df2ff7c_0_31"/>
          <p:cNvCxnSpPr>
            <a:stCxn id="588" idx="2"/>
          </p:cNvCxnSpPr>
          <p:nvPr/>
        </p:nvCxnSpPr>
        <p:spPr>
          <a:xfrm>
            <a:off x="35162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94" name="Google Shape;594;g38e2df2ff7c_0_31"/>
          <p:cNvSpPr/>
          <p:nvPr/>
        </p:nvSpPr>
        <p:spPr>
          <a:xfrm>
            <a:off x="7067775" y="1757125"/>
            <a:ext cx="3021300" cy="34551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38e2df2ff7c_0_31"/>
          <p:cNvSpPr/>
          <p:nvPr/>
        </p:nvSpPr>
        <p:spPr>
          <a:xfrm>
            <a:off x="7333875" y="22950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 Family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38e2df2ff7c_0_31"/>
          <p:cNvSpPr/>
          <p:nvPr/>
        </p:nvSpPr>
        <p:spPr>
          <a:xfrm>
            <a:off x="7557975" y="1645773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 Family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7" name="Google Shape;597;g38e2df2ff7c_0_31"/>
          <p:cNvSpPr/>
          <p:nvPr/>
        </p:nvSpPr>
        <p:spPr>
          <a:xfrm>
            <a:off x="7333875" y="3262925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Subconjunto de CRDs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38e2df2ff7c_0_31"/>
          <p:cNvSpPr/>
          <p:nvPr/>
        </p:nvSpPr>
        <p:spPr>
          <a:xfrm>
            <a:off x="7333875" y="4399375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8e2df2ff7c_0_31"/>
          <p:cNvSpPr/>
          <p:nvPr/>
        </p:nvSpPr>
        <p:spPr>
          <a:xfrm>
            <a:off x="7687275" y="4405821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0" name="Google Shape;600;g38e2df2ff7c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2263" y="449259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g38e2df2ff7c_0_31"/>
          <p:cNvCxnSpPr>
            <a:stCxn id="595" idx="2"/>
            <a:endCxn id="597" idx="0"/>
          </p:cNvCxnSpPr>
          <p:nvPr/>
        </p:nvCxnSpPr>
        <p:spPr>
          <a:xfrm>
            <a:off x="8578425" y="277567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02" name="Google Shape;602;g38e2df2ff7c_0_31"/>
          <p:cNvCxnSpPr>
            <a:stCxn id="597" idx="2"/>
          </p:cNvCxnSpPr>
          <p:nvPr/>
        </p:nvCxnSpPr>
        <p:spPr>
          <a:xfrm>
            <a:off x="8578425" y="3912125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8e2df2ff7c_0_1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O conteúdo gerado por IA pode estar incorreto." id="608" name="Google Shape;608;g38e2df2ff7c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3572" y="5906793"/>
            <a:ext cx="384772" cy="38477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38e2df2ff7c_0_1"/>
          <p:cNvSpPr/>
          <p:nvPr/>
        </p:nvSpPr>
        <p:spPr>
          <a:xfrm>
            <a:off x="5944227" y="5961132"/>
            <a:ext cx="514200" cy="28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o, Carta&#10;&#10;O conteúdo gerado por IA pode estar incorreto." id="610" name="Google Shape;610;g38e2df2ff7c_0_1"/>
          <p:cNvPicPr preferRelativeResize="0"/>
          <p:nvPr/>
        </p:nvPicPr>
        <p:blipFill rotWithShape="1">
          <a:blip r:embed="rId4">
            <a:alphaModFix/>
          </a:blip>
          <a:srcRect b="3186" l="2272" r="1849" t="1954"/>
          <a:stretch/>
        </p:blipFill>
        <p:spPr>
          <a:xfrm>
            <a:off x="1331450" y="1376750"/>
            <a:ext cx="6115373" cy="405139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8e2df2ff7c_0_1"/>
          <p:cNvSpPr/>
          <p:nvPr/>
        </p:nvSpPr>
        <p:spPr>
          <a:xfrm>
            <a:off x="7865800" y="1203100"/>
            <a:ext cx="3021300" cy="45600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38e2df2ff7c_0_1"/>
          <p:cNvSpPr/>
          <p:nvPr/>
        </p:nvSpPr>
        <p:spPr>
          <a:xfrm>
            <a:off x="8131900" y="174105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AWS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g38e2df2ff7c_0_1"/>
          <p:cNvSpPr/>
          <p:nvPr/>
        </p:nvSpPr>
        <p:spPr>
          <a:xfrm>
            <a:off x="8356000" y="1091748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D3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Activation Policy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4" name="Google Shape;614;g38e2df2ff7c_0_1"/>
          <p:cNvSpPr/>
          <p:nvPr/>
        </p:nvSpPr>
        <p:spPr>
          <a:xfrm>
            <a:off x="8131900" y="2708900"/>
            <a:ext cx="2489100" cy="649200"/>
          </a:xfrm>
          <a:prstGeom prst="roundRect">
            <a:avLst>
              <a:gd fmla="val 10272" name="adj"/>
            </a:avLst>
          </a:prstGeom>
          <a:solidFill>
            <a:srgbClr val="CC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 Definitions</a:t>
            </a:r>
            <a:b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(900+)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38e2df2ff7c_0_1"/>
          <p:cNvSpPr/>
          <p:nvPr/>
        </p:nvSpPr>
        <p:spPr>
          <a:xfrm>
            <a:off x="8131900" y="3845349"/>
            <a:ext cx="2489100" cy="480600"/>
          </a:xfrm>
          <a:prstGeom prst="roundRect">
            <a:avLst>
              <a:gd fmla="val 10272" name="adj"/>
            </a:avLst>
          </a:prstGeom>
          <a:solidFill>
            <a:srgbClr val="00FF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CRDs Ativados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38e2df2ff7c_0_1"/>
          <p:cNvSpPr/>
          <p:nvPr/>
        </p:nvSpPr>
        <p:spPr>
          <a:xfrm>
            <a:off x="8131900" y="4813200"/>
            <a:ext cx="2489100" cy="480600"/>
          </a:xfrm>
          <a:prstGeom prst="roundRect">
            <a:avLst>
              <a:gd fmla="val 10272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8e2df2ff7c_0_1"/>
          <p:cNvSpPr/>
          <p:nvPr/>
        </p:nvSpPr>
        <p:spPr>
          <a:xfrm>
            <a:off x="8485300" y="4819646"/>
            <a:ext cx="2135700" cy="480600"/>
          </a:xfrm>
          <a:prstGeom prst="roundRect">
            <a:avLst>
              <a:gd fmla="val 10272" name="adj"/>
            </a:avLst>
          </a:prstGeom>
          <a:noFill/>
          <a:ln>
            <a:noFill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API Server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8" name="Google Shape;618;g38e2df2ff7c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95188" y="4901546"/>
            <a:ext cx="311200" cy="303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9" name="Google Shape;619;g38e2df2ff7c_0_1"/>
          <p:cNvCxnSpPr>
            <a:stCxn id="612" idx="2"/>
            <a:endCxn id="614" idx="0"/>
          </p:cNvCxnSpPr>
          <p:nvPr/>
        </p:nvCxnSpPr>
        <p:spPr>
          <a:xfrm>
            <a:off x="9376450" y="222165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20" name="Google Shape;620;g38e2df2ff7c_0_1"/>
          <p:cNvCxnSpPr>
            <a:stCxn id="614" idx="2"/>
            <a:endCxn id="615" idx="0"/>
          </p:cNvCxnSpPr>
          <p:nvPr/>
        </p:nvCxnSpPr>
        <p:spPr>
          <a:xfrm>
            <a:off x="9376450" y="3358100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21" name="Google Shape;621;g38e2df2ff7c_0_1"/>
          <p:cNvCxnSpPr>
            <a:stCxn id="615" idx="2"/>
            <a:endCxn id="616" idx="0"/>
          </p:cNvCxnSpPr>
          <p:nvPr/>
        </p:nvCxnSpPr>
        <p:spPr>
          <a:xfrm>
            <a:off x="9376450" y="4325949"/>
            <a:ext cx="0" cy="487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2" name="Google Shape;622;g38e2df2ff7c_0_1"/>
          <p:cNvSpPr/>
          <p:nvPr/>
        </p:nvSpPr>
        <p:spPr>
          <a:xfrm>
            <a:off x="1331450" y="1376750"/>
            <a:ext cx="6115500" cy="238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38e2df2ff7c_0_1"/>
          <p:cNvSpPr/>
          <p:nvPr/>
        </p:nvSpPr>
        <p:spPr>
          <a:xfrm>
            <a:off x="1331325" y="3758950"/>
            <a:ext cx="6115500" cy="166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38e2df2ff7c_0_1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Providers - v1 vs v2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8e1a525c92_0_1391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38e1a525c92_0_1391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g38e1a525c92_0_1391" title="Captura de Tela 2025-10-17 às 21.17.2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38e1a525c92_0_1391"/>
          <p:cNvSpPr txBox="1"/>
          <p:nvPr/>
        </p:nvSpPr>
        <p:spPr>
          <a:xfrm>
            <a:off x="430800" y="2766803"/>
            <a:ext cx="5827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Aplicando no dia a dia!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8e1a525c92_0_1391"/>
          <p:cNvSpPr/>
          <p:nvPr/>
        </p:nvSpPr>
        <p:spPr>
          <a:xfrm>
            <a:off x="372025" y="30153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ssP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lane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Use 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Ca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ses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" title="Captura de Tela 2025-10-17 às 20.23.2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325" y="1120987"/>
            <a:ext cx="5610673" cy="46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 txBox="1"/>
          <p:nvPr/>
        </p:nvSpPr>
        <p:spPr>
          <a:xfrm>
            <a:off x="432604" y="1304843"/>
            <a:ext cx="107928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Plataformas e Engenharia de Plataforma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setando expectativas</a:t>
            </a:r>
            <a:endParaRPr b="1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 Planes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– conceito e arquitetura</a:t>
            </a:r>
            <a:endParaRPr b="0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Um framework para construção de control planes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101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pods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managed resource based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vs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composition based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Providers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estendendo a solução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101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provider pods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Crossplane Use Cases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aplicando no dia a 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abstraindo configurações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environment config</a:t>
            </a:r>
            <a:endParaRPr b="1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1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Monitoring Crossplane 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– lidando com a escala</a:t>
            </a:r>
            <a:endParaRPr b="1" i="1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204904" y="141982"/>
            <a:ext cx="619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Ag</a:t>
            </a:r>
            <a:r>
              <a:rPr b="1" i="0" lang="pt-BR" sz="44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b="1" i="0" lang="pt-BR" sz="44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da</a:t>
            </a:r>
            <a:endParaRPr b="1" i="0" sz="44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e1a525c92_0_889"/>
          <p:cNvSpPr/>
          <p:nvPr/>
        </p:nvSpPr>
        <p:spPr>
          <a:xfrm>
            <a:off x="362225" y="290100"/>
            <a:ext cx="68211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Env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iron</a:t>
            </a:r>
            <a:r>
              <a:rPr b="1" i="0" lang="pt-BR" sz="76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ment </a:t>
            </a:r>
            <a:b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Pro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mot</a:t>
            </a:r>
            <a:r>
              <a:rPr b="1" i="0" lang="pt-BR" sz="76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ion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639" name="Google Shape;639;g38e1a525c92_0_8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2513" y="4098363"/>
            <a:ext cx="516124" cy="628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640" name="Google Shape;640;g38e1a525c92_0_8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3430" y="5041619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8e1a525c92_0_889"/>
          <p:cNvSpPr/>
          <p:nvPr/>
        </p:nvSpPr>
        <p:spPr>
          <a:xfrm>
            <a:off x="3023175" y="39487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31D2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38e1a525c92_0_889"/>
          <p:cNvSpPr/>
          <p:nvPr/>
        </p:nvSpPr>
        <p:spPr>
          <a:xfrm>
            <a:off x="2139288" y="4876675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abling Allianz Direct's scaling through Platform Engineering | Cloud  Native Architecture" id="643" name="Google Shape;643;g38e1a525c92_0_8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2750" y="4061713"/>
            <a:ext cx="546525" cy="70202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38e1a525c92_0_889"/>
          <p:cNvSpPr/>
          <p:nvPr/>
        </p:nvSpPr>
        <p:spPr>
          <a:xfrm>
            <a:off x="1338613" y="3948763"/>
            <a:ext cx="1054800" cy="927900"/>
          </a:xfrm>
          <a:prstGeom prst="heptagon">
            <a:avLst>
              <a:gd fmla="val 102572" name="hf"/>
              <a:gd fmla="val 105210" name="vf"/>
            </a:avLst>
          </a:prstGeom>
          <a:noFill/>
          <a:ln cap="flat" cmpd="sng" w="3810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6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ckstage by Spotify - The Ultimate Guide [2023] | Roadie" id="651" name="Google Shape;6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652" name="Google Shape;65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3377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653" name="Google Shape;65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6"/>
          <p:cNvSpPr txBox="1"/>
          <p:nvPr/>
        </p:nvSpPr>
        <p:spPr>
          <a:xfrm>
            <a:off x="3898300" y="3347100"/>
            <a:ext cx="2321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📄storage.yaml</a:t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5" name="Google Shape;655;p36"/>
          <p:cNvSpPr/>
          <p:nvPr/>
        </p:nvSpPr>
        <p:spPr>
          <a:xfrm>
            <a:off x="3774725" y="3347088"/>
            <a:ext cx="2142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656" name="Google Shape;65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7" name="Google Shape;657;p36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58" name="Google Shape;658;p36"/>
          <p:cNvCxnSpPr/>
          <p:nvPr/>
        </p:nvCxnSpPr>
        <p:spPr>
          <a:xfrm>
            <a:off x="5659125" y="1995363"/>
            <a:ext cx="473100" cy="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659" name="Google Shape;65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36"/>
          <p:cNvCxnSpPr>
            <a:stCxn id="659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61" name="Google Shape;661;p36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62" name="Google Shape;662;p36"/>
          <p:cNvCxnSpPr>
            <a:stCxn id="652" idx="2"/>
          </p:cNvCxnSpPr>
          <p:nvPr/>
        </p:nvCxnSpPr>
        <p:spPr>
          <a:xfrm>
            <a:off x="5312980" y="2333509"/>
            <a:ext cx="5400" cy="969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663" name="Google Shape;663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6"/>
          <p:cNvSpPr txBox="1"/>
          <p:nvPr/>
        </p:nvSpPr>
        <p:spPr>
          <a:xfrm>
            <a:off x="5292667" y="2770649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Texto&#10;&#10;O conteúdo gerado por IA pode estar incorreto." id="665" name="Google Shape;665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9665" y="3044638"/>
            <a:ext cx="299085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6"/>
          <p:cNvSpPr/>
          <p:nvPr/>
        </p:nvSpPr>
        <p:spPr>
          <a:xfrm>
            <a:off x="4234884" y="3791486"/>
            <a:ext cx="654000" cy="2322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6"/>
          <p:cNvSpPr/>
          <p:nvPr/>
        </p:nvSpPr>
        <p:spPr>
          <a:xfrm>
            <a:off x="7584932" y="4488338"/>
            <a:ext cx="1422600" cy="2067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6"/>
          <p:cNvSpPr/>
          <p:nvPr/>
        </p:nvSpPr>
        <p:spPr>
          <a:xfrm>
            <a:off x="8439607" y="3582175"/>
            <a:ext cx="382800" cy="1863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6"/>
          <p:cNvSpPr/>
          <p:nvPr/>
        </p:nvSpPr>
        <p:spPr>
          <a:xfrm>
            <a:off x="8419012" y="3932283"/>
            <a:ext cx="279600" cy="196500"/>
          </a:xfrm>
          <a:prstGeom prst="rect">
            <a:avLst/>
          </a:prstGeom>
          <a:noFill/>
          <a:ln cap="flat" cmpd="sng" w="19050">
            <a:solidFill>
              <a:srgbClr val="43D6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36"/>
          <p:cNvCxnSpPr/>
          <p:nvPr/>
        </p:nvCxnSpPr>
        <p:spPr>
          <a:xfrm flipH="1" rot="10800000">
            <a:off x="5806200" y="3515600"/>
            <a:ext cx="1431000" cy="1034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pic>
        <p:nvPicPr>
          <p:cNvPr descr="Download Free GitHub Logo PNG and SVG Icons" id="671" name="Google Shape;671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66072" y="3377593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8e1a525c92_0_71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38e1a525c92_0_71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9" name="Google Shape;679;g38e1a525c92_0_716"/>
          <p:cNvPicPr preferRelativeResize="0"/>
          <p:nvPr/>
        </p:nvPicPr>
        <p:blipFill rotWithShape="1">
          <a:blip r:embed="rId3">
            <a:alphaModFix/>
          </a:blip>
          <a:srcRect b="2356" l="2025" r="3340" t="2111"/>
          <a:stretch/>
        </p:blipFill>
        <p:spPr>
          <a:xfrm>
            <a:off x="3490287" y="671575"/>
            <a:ext cx="5264674" cy="55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38e1a525c92_0_716" title="Captura de Tela 2025-12-30 às 16.27.40.png"/>
          <p:cNvPicPr preferRelativeResize="0"/>
          <p:nvPr/>
        </p:nvPicPr>
        <p:blipFill rotWithShape="1">
          <a:blip r:embed="rId4">
            <a:alphaModFix/>
          </a:blip>
          <a:srcRect b="0" l="1912" r="1912" t="0"/>
          <a:stretch/>
        </p:blipFill>
        <p:spPr>
          <a:xfrm>
            <a:off x="3490287" y="671575"/>
            <a:ext cx="5264676" cy="551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8e1a525c92_0_75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38e1a525c92_0_75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687" name="Google Shape;687;g38e1a525c92_0_7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2902" y="1779013"/>
            <a:ext cx="421957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8e1a525c92_0_77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g38e1a525c92_0_7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Aplicativo&#10;&#10;O conteúdo gerado por IA pode estar incorreto." id="694" name="Google Shape;694;g38e1a525c92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797" y="692774"/>
            <a:ext cx="9003054" cy="56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38e1a525c92_0_778"/>
          <p:cNvSpPr/>
          <p:nvPr/>
        </p:nvSpPr>
        <p:spPr>
          <a:xfrm>
            <a:off x="4838275" y="7360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38e1a525c92_0_778"/>
          <p:cNvSpPr/>
          <p:nvPr/>
        </p:nvSpPr>
        <p:spPr>
          <a:xfrm>
            <a:off x="4834575" y="26788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g38e1a525c92_0_778"/>
          <p:cNvSpPr/>
          <p:nvPr/>
        </p:nvSpPr>
        <p:spPr>
          <a:xfrm>
            <a:off x="7972750" y="2354975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e2df2ff7c_2_207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g38e2df2ff7c_2_20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4" name="Google Shape;704;g38e2df2ff7c_2_207" title="Captura de Tela 2025-10-15 às 03.19.2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9200" y="1193775"/>
            <a:ext cx="789622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38e2df2ff7c_2_207"/>
          <p:cNvSpPr/>
          <p:nvPr/>
        </p:nvSpPr>
        <p:spPr>
          <a:xfrm>
            <a:off x="4628200" y="482282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38e2df2ff7c_2_207"/>
          <p:cNvSpPr/>
          <p:nvPr/>
        </p:nvSpPr>
        <p:spPr>
          <a:xfrm>
            <a:off x="2161225" y="1193775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" name="Google Shape;707;g38e2df2ff7c_2_207" title="Captura de Tela 2025-10-18 às 02.13.5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8900" y="5594188"/>
            <a:ext cx="5095875" cy="8477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8e1a525c92_0_79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38e1a525c92_0_79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ownload Free GitHub Logo PNG and SVG Icons" id="714" name="Google Shape;714;g38e1a525c92_0_7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406" y="3422538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8e1a525c92_0_797"/>
          <p:cNvSpPr txBox="1"/>
          <p:nvPr/>
        </p:nvSpPr>
        <p:spPr>
          <a:xfrm>
            <a:off x="3898274" y="3353650"/>
            <a:ext cx="2710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 📄storage.yaml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hom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 📄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keyvault.yaml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           📄app01.yaml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           📄storage.yaml</a:t>
            </a:r>
            <a:endParaRPr b="0" i="0" sz="1400" u="none" cap="none" strike="noStrik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6" name="Google Shape;716;g38e1a525c92_0_797"/>
          <p:cNvSpPr/>
          <p:nvPr/>
        </p:nvSpPr>
        <p:spPr>
          <a:xfrm>
            <a:off x="3774726" y="3347100"/>
            <a:ext cx="2288100" cy="243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38e1a525c92_0_797"/>
          <p:cNvSpPr/>
          <p:nvPr/>
        </p:nvSpPr>
        <p:spPr>
          <a:xfrm>
            <a:off x="4224325" y="4671750"/>
            <a:ext cx="1726200" cy="95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718" name="Google Shape;718;g38e1a525c92_0_7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stage by Spotify - The Ultimate Guide [2023] | Roadie" id="719" name="Google Shape;719;g38e1a525c92_0_7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38e1a525c92_0_797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goCD ApplicationsSet with Helm. This article is for people who are… | by  Maciej Przygrodzki | Medium" id="721" name="Google Shape;721;g38e1a525c92_0_7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6865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722" name="Google Shape;722;g38e1a525c92_0_7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g38e1a525c92_0_797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24" name="Google Shape;724;g38e1a525c92_0_797"/>
          <p:cNvCxnSpPr/>
          <p:nvPr/>
        </p:nvCxnSpPr>
        <p:spPr>
          <a:xfrm flipH="1" rot="10800000">
            <a:off x="5666075" y="1949825"/>
            <a:ext cx="4443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725" name="Google Shape;725;g38e1a525c92_0_79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g38e1a525c92_0_797"/>
          <p:cNvCxnSpPr>
            <a:stCxn id="725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27" name="Google Shape;727;g38e1a525c92_0_797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28" name="Google Shape;728;g38e1a525c92_0_797"/>
          <p:cNvCxnSpPr>
            <a:stCxn id="721" idx="2"/>
          </p:cNvCxnSpPr>
          <p:nvPr/>
        </p:nvCxnSpPr>
        <p:spPr>
          <a:xfrm flipH="1">
            <a:off x="5342568" y="2333509"/>
            <a:ext cx="3900" cy="100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729" name="Google Shape;729;g38e1a525c92_0_7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g38e1a525c92_0_797"/>
          <p:cNvSpPr txBox="1"/>
          <p:nvPr/>
        </p:nvSpPr>
        <p:spPr>
          <a:xfrm>
            <a:off x="5397842" y="280432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8e1a525c92_0_85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g38e1a525c92_0_85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&#10;&#10;O conteúdo gerado por IA pode estar incorreto." id="737" name="Google Shape;737;g38e1a525c92_0_8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995" y="1724025"/>
            <a:ext cx="8658225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8e1a525c92_0_878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g38e1a525c92_0_87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nterface gráfica do usuário, Texto, Aplicativo, chat ou mensagem de texto&#10;&#10;O conteúdo gerado por IA pode estar incorreto." id="744" name="Google Shape;744;g38e1a525c92_0_8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9432" y="711217"/>
            <a:ext cx="9235788" cy="579235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38e1a525c92_0_878"/>
          <p:cNvSpPr/>
          <p:nvPr/>
        </p:nvSpPr>
        <p:spPr>
          <a:xfrm>
            <a:off x="4834575" y="779325"/>
            <a:ext cx="2576100" cy="1851000"/>
          </a:xfrm>
          <a:prstGeom prst="rect">
            <a:avLst/>
          </a:prstGeom>
          <a:noFill/>
          <a:ln cap="flat" cmpd="sng" w="19050">
            <a:solidFill>
              <a:srgbClr val="35D0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g38e1a525c92_0_878"/>
          <p:cNvSpPr/>
          <p:nvPr/>
        </p:nvSpPr>
        <p:spPr>
          <a:xfrm>
            <a:off x="4834575" y="2765425"/>
            <a:ext cx="2576100" cy="2992800"/>
          </a:xfrm>
          <a:prstGeom prst="rect">
            <a:avLst/>
          </a:prstGeom>
          <a:noFill/>
          <a:ln cap="flat" cmpd="sng" w="19050">
            <a:solidFill>
              <a:srgbClr val="FFCD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g38e1a525c92_0_878"/>
          <p:cNvSpPr/>
          <p:nvPr/>
        </p:nvSpPr>
        <p:spPr>
          <a:xfrm>
            <a:off x="8091825" y="2430750"/>
            <a:ext cx="2526300" cy="39444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8e2df2ff7c_2_196"/>
          <p:cNvSpPr/>
          <p:nvPr/>
        </p:nvSpPr>
        <p:spPr>
          <a:xfrm>
            <a:off x="540075" y="4797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38e2df2ff7c_2_19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Promotion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4" name="Google Shape;754;g38e2df2ff7c_2_196" title="Captura de Tela 2025-10-15 às 03.19.4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250" y="922300"/>
            <a:ext cx="7991475" cy="51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g38e2df2ff7c_2_196"/>
          <p:cNvSpPr/>
          <p:nvPr/>
        </p:nvSpPr>
        <p:spPr>
          <a:xfrm>
            <a:off x="4628200" y="49094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g38e2df2ff7c_2_196"/>
          <p:cNvSpPr/>
          <p:nvPr/>
        </p:nvSpPr>
        <p:spPr>
          <a:xfrm>
            <a:off x="2161225" y="1165200"/>
            <a:ext cx="4377300" cy="600000"/>
          </a:xfrm>
          <a:prstGeom prst="rect">
            <a:avLst/>
          </a:prstGeom>
          <a:noFill/>
          <a:ln cap="flat" cmpd="sng" w="19050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7" name="Google Shape;757;g38e2df2ff7c_2_196" title="Captura de Tela 2025-10-18 às 02.14.0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9375" y="5617163"/>
            <a:ext cx="5114925" cy="866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a11614de2e_0_71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Plataformas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" name="Google Shape;106;g3a11614de2e_0_71"/>
          <p:cNvSpPr txBox="1"/>
          <p:nvPr/>
        </p:nvSpPr>
        <p:spPr>
          <a:xfrm>
            <a:off x="1759202" y="2620950"/>
            <a:ext cx="8673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"A digital platform is a foundation of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self-service APIs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tools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services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knowledge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which are arranged as 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compelling</a:t>
            </a: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internal product."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" name="Google Shape;107;g3a11614de2e_0_71"/>
          <p:cNvSpPr txBox="1"/>
          <p:nvPr/>
        </p:nvSpPr>
        <p:spPr>
          <a:xfrm>
            <a:off x="7897200" y="3836850"/>
            <a:ext cx="17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1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Evan Bottcher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3a11614de2e_0_71"/>
          <p:cNvSpPr txBox="1"/>
          <p:nvPr/>
        </p:nvSpPr>
        <p:spPr>
          <a:xfrm>
            <a:off x="5359052" y="4712100"/>
            <a:ext cx="147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Fascinante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9" name="Google Shape;109;g3a11614de2e_0_71"/>
          <p:cNvSpPr txBox="1"/>
          <p:nvPr/>
        </p:nvSpPr>
        <p:spPr>
          <a:xfrm>
            <a:off x="3192525" y="5144200"/>
            <a:ext cx="13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Irresistível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" name="Google Shape;110;g3a11614de2e_0_71"/>
          <p:cNvSpPr txBox="1"/>
          <p:nvPr/>
        </p:nvSpPr>
        <p:spPr>
          <a:xfrm>
            <a:off x="7897200" y="5144200"/>
            <a:ext cx="13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Cativante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" name="Google Shape;111;g3a11614de2e_0_71"/>
          <p:cNvSpPr txBox="1"/>
          <p:nvPr/>
        </p:nvSpPr>
        <p:spPr>
          <a:xfrm>
            <a:off x="4008450" y="5762625"/>
            <a:ext cx="13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Atraente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" name="Google Shape;112;g3a11614de2e_0_71"/>
          <p:cNvSpPr txBox="1"/>
          <p:nvPr/>
        </p:nvSpPr>
        <p:spPr>
          <a:xfrm>
            <a:off x="6832950" y="5762625"/>
            <a:ext cx="171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Convincente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g38e1a525c92_0_1416" title="Captura de Tela 2025-10-17 às 21.21.5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950" y="2156950"/>
            <a:ext cx="8142750" cy="47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g38e1a525c92_0_1416"/>
          <p:cNvSpPr/>
          <p:nvPr/>
        </p:nvSpPr>
        <p:spPr>
          <a:xfrm>
            <a:off x="5366750" y="1956175"/>
            <a:ext cx="839700" cy="932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38e1a525c92_0_1416"/>
          <p:cNvSpPr/>
          <p:nvPr/>
        </p:nvSpPr>
        <p:spPr>
          <a:xfrm>
            <a:off x="373648" y="358650"/>
            <a:ext cx="79794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Envi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ronm</a:t>
            </a:r>
            <a:r>
              <a:rPr b="1" i="0" lang="pt-BR" sz="76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ent</a:t>
            </a:r>
            <a:b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pt-BR" sz="76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Con</a:t>
            </a:r>
            <a:r>
              <a:rPr b="1" i="0" lang="pt-BR" sz="76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fig</a:t>
            </a:r>
            <a:endParaRPr b="1" i="0" sz="7600" u="none" cap="none" strike="noStrike">
              <a:solidFill>
                <a:srgbClr val="FFCD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5" name="Google Shape;765;g38e1a525c92_0_1416"/>
          <p:cNvSpPr/>
          <p:nvPr/>
        </p:nvSpPr>
        <p:spPr>
          <a:xfrm>
            <a:off x="6897575" y="2016450"/>
            <a:ext cx="839700" cy="124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ac84d96a1c_0_9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3ac84d96a1c_0_9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2" name="Google Shape;772;g3ac84d96a1c_0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925" y="1317836"/>
            <a:ext cx="9234149" cy="42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g3ac84d96a1c_0_94"/>
          <p:cNvSpPr/>
          <p:nvPr/>
        </p:nvSpPr>
        <p:spPr>
          <a:xfrm>
            <a:off x="1722102" y="2208371"/>
            <a:ext cx="1975500" cy="577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3ac84d96a1c_0_94"/>
          <p:cNvSpPr/>
          <p:nvPr/>
        </p:nvSpPr>
        <p:spPr>
          <a:xfrm>
            <a:off x="1590850" y="2968075"/>
            <a:ext cx="8133900" cy="41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3ac84d96a1c_0_94"/>
          <p:cNvSpPr/>
          <p:nvPr/>
        </p:nvSpPr>
        <p:spPr>
          <a:xfrm>
            <a:off x="1590850" y="5035065"/>
            <a:ext cx="8133900" cy="41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3ac84d96a1c_0_94"/>
          <p:cNvSpPr/>
          <p:nvPr/>
        </p:nvSpPr>
        <p:spPr>
          <a:xfrm>
            <a:off x="1722100" y="4265234"/>
            <a:ext cx="1975500" cy="577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ac84d96a1c_0_20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3ac84d96a1c_0_20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83" name="Google Shape;783;g3ac84d96a1c_0_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2375" y="722462"/>
            <a:ext cx="9680501" cy="54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3ac84d96a1c_0_205"/>
          <p:cNvSpPr/>
          <p:nvPr/>
        </p:nvSpPr>
        <p:spPr>
          <a:xfrm>
            <a:off x="5059574" y="2907355"/>
            <a:ext cx="2568300" cy="13068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ac84d96a1c_0_14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3ac84d96a1c_0_14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ownload Free GitHub Logo PNG and SVG Icons" id="791" name="Google Shape;791;g3ac84d96a1c_0_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406" y="3422538"/>
            <a:ext cx="350880" cy="3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3ac84d96a1c_0_143"/>
          <p:cNvSpPr txBox="1"/>
          <p:nvPr/>
        </p:nvSpPr>
        <p:spPr>
          <a:xfrm>
            <a:off x="3898274" y="3353650"/>
            <a:ext cx="2710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infra-resources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📁checkout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dev                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📄keyvault.yaml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    📄app01.yaml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         📄storage.yaml</a:t>
            </a:r>
            <a:b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📁 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hom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            📄</a:t>
            </a: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keyvault.yaml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           📄app01.yaml</a:t>
            </a:r>
            <a:b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pt-BR" sz="1400" u="none" cap="none" strike="noStrike">
                <a:solidFill>
                  <a:srgbClr val="00B050"/>
                </a:solidFill>
                <a:latin typeface="DM Sans"/>
                <a:ea typeface="DM Sans"/>
                <a:cs typeface="DM Sans"/>
                <a:sym typeface="DM Sans"/>
              </a:rPr>
              <a:t>             📄storage.yaml</a:t>
            </a:r>
            <a:endParaRPr b="0" i="0" sz="1400" u="none" cap="none" strike="noStrike">
              <a:solidFill>
                <a:srgbClr val="00B05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93" name="Google Shape;793;g3ac84d96a1c_0_143"/>
          <p:cNvSpPr/>
          <p:nvPr/>
        </p:nvSpPr>
        <p:spPr>
          <a:xfrm>
            <a:off x="3774726" y="3347100"/>
            <a:ext cx="2288100" cy="243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3ac84d96a1c_0_143"/>
          <p:cNvSpPr/>
          <p:nvPr/>
        </p:nvSpPr>
        <p:spPr>
          <a:xfrm>
            <a:off x="4210075" y="4692020"/>
            <a:ext cx="1726200" cy="95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Microsoft Azure.svg - Wikipedia" id="795" name="Google Shape;795;g3ac84d96a1c_0_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939" y="1379859"/>
            <a:ext cx="1074908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stage by Spotify - The Ultimate Guide [2023] | Roadie" id="796" name="Google Shape;796;g3ac84d96a1c_0_1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182" y="1732517"/>
            <a:ext cx="414581" cy="505016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g3ac84d96a1c_0_143"/>
          <p:cNvSpPr/>
          <p:nvPr/>
        </p:nvSpPr>
        <p:spPr>
          <a:xfrm>
            <a:off x="3774729" y="1270643"/>
            <a:ext cx="3081300" cy="146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goCD ApplicationsSet with Helm. This article is for people who are… | by  Maciej Przygrodzki | Medium" id="798" name="Google Shape;798;g3ac84d96a1c_0_1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6865" y="165781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799" name="Google Shape;799;g3ac84d96a1c_0_1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62805" y="1702744"/>
            <a:ext cx="546529" cy="598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0" name="Google Shape;800;g3ac84d96a1c_0_143"/>
          <p:cNvCxnSpPr/>
          <p:nvPr/>
        </p:nvCxnSpPr>
        <p:spPr>
          <a:xfrm>
            <a:off x="6608948" y="1950265"/>
            <a:ext cx="130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01" name="Google Shape;801;g3ac84d96a1c_0_143"/>
          <p:cNvCxnSpPr/>
          <p:nvPr/>
        </p:nvCxnSpPr>
        <p:spPr>
          <a:xfrm flipH="1" rot="10800000">
            <a:off x="5666075" y="1949825"/>
            <a:ext cx="4443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professor Icon 1556049" id="802" name="Google Shape;802;g3ac84d96a1c_0_1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1481" y="1671850"/>
            <a:ext cx="596213" cy="65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3" name="Google Shape;803;g3ac84d96a1c_0_143"/>
          <p:cNvCxnSpPr>
            <a:stCxn id="802" idx="3"/>
          </p:cNvCxnSpPr>
          <p:nvPr/>
        </p:nvCxnSpPr>
        <p:spPr>
          <a:xfrm flipH="1" rot="10800000">
            <a:off x="2387694" y="1984350"/>
            <a:ext cx="1629300" cy="17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04" name="Google Shape;804;g3ac84d96a1c_0_143"/>
          <p:cNvCxnSpPr/>
          <p:nvPr/>
        </p:nvCxnSpPr>
        <p:spPr>
          <a:xfrm flipH="1">
            <a:off x="4313798" y="2454769"/>
            <a:ext cx="3000" cy="84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05" name="Google Shape;805;g3ac84d96a1c_0_143"/>
          <p:cNvCxnSpPr>
            <a:stCxn id="798" idx="2"/>
          </p:cNvCxnSpPr>
          <p:nvPr/>
        </p:nvCxnSpPr>
        <p:spPr>
          <a:xfrm flipH="1">
            <a:off x="5342568" y="2333509"/>
            <a:ext cx="3900" cy="100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Ícone&#10;&#10;O conteúdo gerado por IA pode estar incorreto." id="806" name="Google Shape;806;g3ac84d96a1c_0_1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62148" y="1286711"/>
            <a:ext cx="348652" cy="3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g3ac84d96a1c_0_143"/>
          <p:cNvSpPr txBox="1"/>
          <p:nvPr/>
        </p:nvSpPr>
        <p:spPr>
          <a:xfrm>
            <a:off x="5397842" y="2804324"/>
            <a:ext cx="150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pt-BR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ApplicationSet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8" name="Google Shape;808;g3ac84d96a1c_0_143"/>
          <p:cNvCxnSpPr/>
          <p:nvPr/>
        </p:nvCxnSpPr>
        <p:spPr>
          <a:xfrm flipH="1" rot="10800000">
            <a:off x="5885525" y="3514575"/>
            <a:ext cx="1608300" cy="1033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pic>
        <p:nvPicPr>
          <p:cNvPr id="809" name="Google Shape;809;g3ac84d96a1c_0_1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93825" y="2545225"/>
            <a:ext cx="3081299" cy="176439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</p:pic>
      <p:pic>
        <p:nvPicPr>
          <p:cNvPr id="810" name="Google Shape;810;g3ac84d96a1c_0_1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93821" y="4400075"/>
            <a:ext cx="3081300" cy="179368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</p:pic>
      <p:cxnSp>
        <p:nvCxnSpPr>
          <p:cNvPr id="811" name="Google Shape;811;g3ac84d96a1c_0_143"/>
          <p:cNvCxnSpPr>
            <a:endCxn id="810" idx="1"/>
          </p:cNvCxnSpPr>
          <p:nvPr/>
        </p:nvCxnSpPr>
        <p:spPr>
          <a:xfrm flipH="1" rot="10800000">
            <a:off x="5956321" y="5296919"/>
            <a:ext cx="1537500" cy="11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812" name="Google Shape;812;g3ac84d96a1c_0_143"/>
          <p:cNvSpPr/>
          <p:nvPr/>
        </p:nvSpPr>
        <p:spPr>
          <a:xfrm>
            <a:off x="7678524" y="3868261"/>
            <a:ext cx="1379400" cy="3510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3ac84d96a1c_0_143"/>
          <p:cNvSpPr/>
          <p:nvPr/>
        </p:nvSpPr>
        <p:spPr>
          <a:xfrm>
            <a:off x="7678524" y="5713786"/>
            <a:ext cx="1379400" cy="3510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ac84d96a1c_0_19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g3ac84d96a1c_0_19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0" name="Google Shape;820;g3ac84d96a1c_0_199" title="Captura de Tela 2025-12-02 às 01.32.5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2550" y="1709725"/>
            <a:ext cx="7829550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ac84d96a1c_0_10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g3ac84d96a1c_0_10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7" name="Google Shape;827;g3ac84d96a1c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1412" y="653825"/>
            <a:ext cx="7222425" cy="55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g3ac84d96a1c_0_106"/>
          <p:cNvSpPr/>
          <p:nvPr/>
        </p:nvSpPr>
        <p:spPr>
          <a:xfrm>
            <a:off x="3120024" y="3231508"/>
            <a:ext cx="3109800" cy="16614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ac84d96a1c_0_11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3ac84d96a1c_0_11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5" name="Google Shape;835;g3ac84d96a1c_0_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0825" y="687937"/>
            <a:ext cx="6993001" cy="54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3ac84d96a1c_0_118"/>
          <p:cNvSpPr/>
          <p:nvPr/>
        </p:nvSpPr>
        <p:spPr>
          <a:xfrm>
            <a:off x="3869650" y="5642400"/>
            <a:ext cx="4994100" cy="5277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ac84d96a1c_0_17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g3ac84d96a1c_0_17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3" name="Google Shape;843;g3ac84d96a1c_0_172"/>
          <p:cNvSpPr/>
          <p:nvPr/>
        </p:nvSpPr>
        <p:spPr>
          <a:xfrm>
            <a:off x="3201074" y="3221383"/>
            <a:ext cx="3109800" cy="16614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4" name="Google Shape;844;g3ac84d96a1c_0_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0625" y="680475"/>
            <a:ext cx="7073499" cy="564067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</p:pic>
      <p:sp>
        <p:nvSpPr>
          <p:cNvPr id="845" name="Google Shape;845;g3ac84d96a1c_0_172"/>
          <p:cNvSpPr/>
          <p:nvPr/>
        </p:nvSpPr>
        <p:spPr>
          <a:xfrm>
            <a:off x="3120024" y="3231508"/>
            <a:ext cx="3109800" cy="16614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ac84d96a1c_0_18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3ac84d96a1c_0_18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2" name="Google Shape;852;g3ac84d96a1c_0_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338" y="673650"/>
            <a:ext cx="6105325" cy="55106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</p:pic>
      <p:sp>
        <p:nvSpPr>
          <p:cNvPr id="853" name="Google Shape;853;g3ac84d96a1c_0_180"/>
          <p:cNvSpPr/>
          <p:nvPr/>
        </p:nvSpPr>
        <p:spPr>
          <a:xfrm>
            <a:off x="3869650" y="5713300"/>
            <a:ext cx="4994100" cy="456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ac84d96a1c_0_19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3ac84d96a1c_0_19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0" name="Google Shape;860;g3ac84d96a1c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463" y="1469774"/>
            <a:ext cx="10839074" cy="39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g3ac84d96a1c_0_192"/>
          <p:cNvSpPr/>
          <p:nvPr/>
        </p:nvSpPr>
        <p:spPr>
          <a:xfrm>
            <a:off x="6341375" y="4122875"/>
            <a:ext cx="2106900" cy="456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11614de2e_0_88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Backstage by Spotify - The Ultimate Guide [2023] | Roadie" id="118" name="Google Shape;118;g3a11614de2e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2582" y="3176492"/>
            <a:ext cx="414581" cy="505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CD ApplicationsSet with Helm. This article is for people who are… | by  Maciej Przygrodzki | Medium" id="119" name="Google Shape;119;g3a11614de2e_0_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6402" y="1411463"/>
            <a:ext cx="639205" cy="675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ssplane Icon Logo PNG Vector (SVG) Free Download" id="120" name="Google Shape;120;g3a11614de2e_0_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4818" y="3129994"/>
            <a:ext cx="546529" cy="598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Microsoft Azure.svg - Wikipedia" id="121" name="Google Shape;121;g3a11614de2e_0_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3499" y="4770851"/>
            <a:ext cx="505001" cy="505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122" name="Google Shape;122;g3a11614de2e_0_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7926" y="3129992"/>
            <a:ext cx="616161" cy="59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Free GitHub Logo PNG and SVG Icons" id="123" name="Google Shape;123;g3a11614de2e_0_8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7951" y="4265853"/>
            <a:ext cx="505000" cy="5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tHub - kyverno/kyverno: Cloud Native Policy Management" id="124" name="Google Shape;124;g3a11614de2e_0_8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04425" y="4265850"/>
            <a:ext cx="505000" cy="5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on Web Services (AWS) Logo PNG Vector (EPS) Free Download" id="125" name="Google Shape;125;g3a11614de2e_0_8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04425" y="2087150"/>
            <a:ext cx="505000" cy="5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a11614de2e_0_8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77155" y="2064616"/>
            <a:ext cx="366581" cy="5500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g3a11614de2e_0_88"/>
          <p:cNvCxnSpPr>
            <a:stCxn id="126" idx="3"/>
            <a:endCxn id="122" idx="1"/>
          </p:cNvCxnSpPr>
          <p:nvPr/>
        </p:nvCxnSpPr>
        <p:spPr>
          <a:xfrm>
            <a:off x="5043736" y="2339647"/>
            <a:ext cx="744300" cy="108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8" name="Google Shape;128;g3a11614de2e_0_88"/>
          <p:cNvCxnSpPr>
            <a:stCxn id="119" idx="2"/>
            <a:endCxn id="122" idx="0"/>
          </p:cNvCxnSpPr>
          <p:nvPr/>
        </p:nvCxnSpPr>
        <p:spPr>
          <a:xfrm>
            <a:off x="6096005" y="2087159"/>
            <a:ext cx="0" cy="1042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9" name="Google Shape;129;g3a11614de2e_0_88"/>
          <p:cNvCxnSpPr>
            <a:stCxn id="125" idx="2"/>
            <a:endCxn id="122" idx="3"/>
          </p:cNvCxnSpPr>
          <p:nvPr/>
        </p:nvCxnSpPr>
        <p:spPr>
          <a:xfrm flipH="1">
            <a:off x="6404225" y="2592150"/>
            <a:ext cx="1052700" cy="836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0" name="Google Shape;130;g3a11614de2e_0_88"/>
          <p:cNvCxnSpPr>
            <a:stCxn id="118" idx="3"/>
            <a:endCxn id="122" idx="1"/>
          </p:cNvCxnSpPr>
          <p:nvPr/>
        </p:nvCxnSpPr>
        <p:spPr>
          <a:xfrm>
            <a:off x="4357163" y="3429000"/>
            <a:ext cx="1430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1" name="Google Shape;131;g3a11614de2e_0_88"/>
          <p:cNvCxnSpPr>
            <a:stCxn id="123" idx="3"/>
            <a:endCxn id="122" idx="1"/>
          </p:cNvCxnSpPr>
          <p:nvPr/>
        </p:nvCxnSpPr>
        <p:spPr>
          <a:xfrm flipH="1" rot="10800000">
            <a:off x="5112951" y="3429053"/>
            <a:ext cx="675000" cy="108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2" name="Google Shape;132;g3a11614de2e_0_88"/>
          <p:cNvCxnSpPr>
            <a:stCxn id="121" idx="0"/>
            <a:endCxn id="122" idx="2"/>
          </p:cNvCxnSpPr>
          <p:nvPr/>
        </p:nvCxnSpPr>
        <p:spPr>
          <a:xfrm rot="10800000">
            <a:off x="6096000" y="3728051"/>
            <a:ext cx="0" cy="1042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3" name="Google Shape;133;g3a11614de2e_0_88"/>
          <p:cNvCxnSpPr>
            <a:stCxn id="124" idx="1"/>
            <a:endCxn id="122" idx="3"/>
          </p:cNvCxnSpPr>
          <p:nvPr/>
        </p:nvCxnSpPr>
        <p:spPr>
          <a:xfrm rot="10800000">
            <a:off x="6404025" y="3429050"/>
            <a:ext cx="800400" cy="108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4" name="Google Shape;134;g3a11614de2e_0_88"/>
          <p:cNvCxnSpPr>
            <a:stCxn id="120" idx="1"/>
            <a:endCxn id="122" idx="3"/>
          </p:cNvCxnSpPr>
          <p:nvPr/>
        </p:nvCxnSpPr>
        <p:spPr>
          <a:xfrm rot="10800000">
            <a:off x="6404118" y="3429002"/>
            <a:ext cx="1430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5" name="Google Shape;135;g3a11614de2e_0_88"/>
          <p:cNvSpPr/>
          <p:nvPr/>
        </p:nvSpPr>
        <p:spPr>
          <a:xfrm>
            <a:off x="4470975" y="376700"/>
            <a:ext cx="3404400" cy="57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0000" u="none" cap="none" strike="noStrike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  <a:endParaRPr b="1" i="0" sz="40000" u="none" cap="none" strike="noStrike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ac84d96a1c_0_22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g3ac84d96a1c_0_22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8" name="Google Shape;868;g3ac84d96a1c_0_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49" y="2057087"/>
            <a:ext cx="10575975" cy="27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3ac84d96a1c_0_225"/>
          <p:cNvSpPr/>
          <p:nvPr/>
        </p:nvSpPr>
        <p:spPr>
          <a:xfrm>
            <a:off x="2806025" y="3585975"/>
            <a:ext cx="8458500" cy="1104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ac84d96a1c_0_21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3ac84d96a1c_0_21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76" name="Google Shape;876;g3ac84d96a1c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350" y="1392400"/>
            <a:ext cx="10683949" cy="407005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3ac84d96a1c_0_218"/>
          <p:cNvSpPr/>
          <p:nvPr/>
        </p:nvSpPr>
        <p:spPr>
          <a:xfrm>
            <a:off x="6300875" y="4649625"/>
            <a:ext cx="2106900" cy="456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ac84d96a1c_0_23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g3ac84d96a1c_0_23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84" name="Google Shape;884;g3ac84d96a1c_0_2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875" y="1330362"/>
            <a:ext cx="10869498" cy="41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g3ac84d96a1c_0_234"/>
          <p:cNvSpPr/>
          <p:nvPr/>
        </p:nvSpPr>
        <p:spPr>
          <a:xfrm>
            <a:off x="2725000" y="3646750"/>
            <a:ext cx="8569800" cy="18810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ac84d96a1c_0_8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g3ac84d96a1c_0_8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92" name="Google Shape;892;g3ac84d96a1c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725" y="1351037"/>
            <a:ext cx="11035800" cy="4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g3ac84d96a1c_0_80"/>
          <p:cNvSpPr/>
          <p:nvPr/>
        </p:nvSpPr>
        <p:spPr>
          <a:xfrm>
            <a:off x="952220" y="1823390"/>
            <a:ext cx="14688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g3ac84d96a1c_0_80"/>
          <p:cNvSpPr/>
          <p:nvPr/>
        </p:nvSpPr>
        <p:spPr>
          <a:xfrm>
            <a:off x="2421029" y="4407010"/>
            <a:ext cx="2552700" cy="44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g3ac84d96a1c_0_80"/>
          <p:cNvSpPr/>
          <p:nvPr/>
        </p:nvSpPr>
        <p:spPr>
          <a:xfrm>
            <a:off x="4052399" y="2746131"/>
            <a:ext cx="2957400" cy="181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ac84d96a1c_0_3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g3ac84d96a1c_0_3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2" name="Google Shape;902;g3ac84d96a1c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25" y="950225"/>
            <a:ext cx="11011149" cy="49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g3ac84d96a1c_0_38"/>
          <p:cNvSpPr/>
          <p:nvPr/>
        </p:nvSpPr>
        <p:spPr>
          <a:xfrm>
            <a:off x="921850" y="1428350"/>
            <a:ext cx="15297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g3ac84d96a1c_0_38"/>
          <p:cNvSpPr/>
          <p:nvPr/>
        </p:nvSpPr>
        <p:spPr>
          <a:xfrm>
            <a:off x="3920800" y="2857125"/>
            <a:ext cx="15297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ac84d96a1c_0_47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g3ac84d96a1c_0_47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1" name="Google Shape;911;g3ac84d96a1c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837" y="1208950"/>
            <a:ext cx="10971574" cy="44369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</p:pic>
      <p:sp>
        <p:nvSpPr>
          <p:cNvPr id="912" name="Google Shape;912;g3ac84d96a1c_0_47"/>
          <p:cNvSpPr/>
          <p:nvPr/>
        </p:nvSpPr>
        <p:spPr>
          <a:xfrm>
            <a:off x="2248875" y="3819025"/>
            <a:ext cx="15297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g3ac84d96a1c_0_47"/>
          <p:cNvSpPr/>
          <p:nvPr/>
        </p:nvSpPr>
        <p:spPr>
          <a:xfrm>
            <a:off x="770350" y="4994550"/>
            <a:ext cx="2856300" cy="651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ac84d96a1c_0_16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g3ac84d96a1c_0_16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0" name="Google Shape;920;g3ac84d96a1c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625" y="1351800"/>
            <a:ext cx="11034000" cy="41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g3ac84d96a1c_0_16"/>
          <p:cNvSpPr/>
          <p:nvPr/>
        </p:nvSpPr>
        <p:spPr>
          <a:xfrm>
            <a:off x="952225" y="1823400"/>
            <a:ext cx="1509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g3ac84d96a1c_0_16"/>
          <p:cNvSpPr/>
          <p:nvPr/>
        </p:nvSpPr>
        <p:spPr>
          <a:xfrm>
            <a:off x="2421029" y="4427270"/>
            <a:ext cx="2552700" cy="4452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g3ac84d96a1c_0_16"/>
          <p:cNvSpPr/>
          <p:nvPr/>
        </p:nvSpPr>
        <p:spPr>
          <a:xfrm>
            <a:off x="4052399" y="2766391"/>
            <a:ext cx="2957400" cy="1815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ac84d96a1c_0_60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g3ac84d96a1c_0_60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0" name="Google Shape;930;g3ac84d96a1c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900" y="975513"/>
            <a:ext cx="10925452" cy="49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g3ac84d96a1c_0_60"/>
          <p:cNvSpPr/>
          <p:nvPr/>
        </p:nvSpPr>
        <p:spPr>
          <a:xfrm>
            <a:off x="992750" y="1448600"/>
            <a:ext cx="1590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g3ac84d96a1c_0_60"/>
          <p:cNvSpPr/>
          <p:nvPr/>
        </p:nvSpPr>
        <p:spPr>
          <a:xfrm>
            <a:off x="3860000" y="2867250"/>
            <a:ext cx="1590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3ac84d96a1c_0_6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19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3ac84d96a1c_0_6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Environment Config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9" name="Google Shape;939;g3ac84d96a1c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638" y="1208388"/>
            <a:ext cx="10997977" cy="4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g3ac84d96a1c_0_69"/>
          <p:cNvSpPr/>
          <p:nvPr/>
        </p:nvSpPr>
        <p:spPr>
          <a:xfrm>
            <a:off x="2279250" y="3808875"/>
            <a:ext cx="1590300" cy="222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g3ac84d96a1c_0_69"/>
          <p:cNvSpPr/>
          <p:nvPr/>
        </p:nvSpPr>
        <p:spPr>
          <a:xfrm>
            <a:off x="770350" y="4974275"/>
            <a:ext cx="2886600" cy="675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8e1a525c92_0_1429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g38e1a525c92_0_1429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g38e1a525c92_0_1429" title="Captura de Tela 2025-10-17 às 21.17.2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021" y="667273"/>
            <a:ext cx="6950979" cy="6190724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g38e1a525c92_0_1429"/>
          <p:cNvSpPr txBox="1"/>
          <p:nvPr/>
        </p:nvSpPr>
        <p:spPr>
          <a:xfrm>
            <a:off x="453653" y="2858855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pt-B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Lidando com a escala!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g38e1a525c92_0_1429"/>
          <p:cNvSpPr/>
          <p:nvPr/>
        </p:nvSpPr>
        <p:spPr>
          <a:xfrm>
            <a:off x="453650" y="32438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itor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ing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Cros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spl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11614de2e_0_127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" name="Google Shape;141;g3a11614de2e_0_127"/>
          <p:cNvSpPr txBox="1"/>
          <p:nvPr/>
        </p:nvSpPr>
        <p:spPr>
          <a:xfrm>
            <a:off x="204900" y="1441913"/>
            <a:ext cx="11880300" cy="18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1975" lIns="131975" spcFirstLastPara="1" rIns="131975" wrap="square" tIns="13197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732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 base em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Software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Confiabilidade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criar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plataformas resilientes, 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atingindo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eficiência operacional e financeira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reduzindo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carga cognitiva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evoluindo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por meio de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feedbacks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  <a:endParaRPr b="0" i="0" sz="2309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" name="Google Shape;142;g3a11614de2e_0_127"/>
          <p:cNvSpPr txBox="1"/>
          <p:nvPr/>
        </p:nvSpPr>
        <p:spPr>
          <a:xfrm>
            <a:off x="204900" y="3693495"/>
            <a:ext cx="11880300" cy="17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1975" lIns="131975" spcFirstLastPara="1" rIns="131975" wrap="square" tIns="13197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732"/>
              </a:spcAft>
              <a:buClr>
                <a:srgbClr val="000000"/>
              </a:buClr>
              <a:buSzPts val="2309"/>
              <a:buFont typeface="Arial"/>
              <a:buNone/>
            </a:pP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Através de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métricas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construir um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produto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que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gera valor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por meio de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novas funcionalidades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aumentando a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agilidade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governança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b="1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competitividade</a:t>
            </a:r>
            <a:r>
              <a:rPr b="0" i="0" lang="pt-BR" sz="2309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 organização.</a:t>
            </a:r>
            <a:endParaRPr b="0" i="0" sz="2309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3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35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53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57" name="Google Shape;957;p53" title="Captura de Tela 2025-10-14 às 12.32.3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662" y="1809800"/>
            <a:ext cx="10927925" cy="32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9cc6a68fa4_0_2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39cc6a68fa4_0_2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64" name="Google Shape;964;g39cc6a68fa4_0_22" title="Captura de Tela 2025-10-14 às 12.34.5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088" y="1704425"/>
            <a:ext cx="10905076" cy="34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D2B8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9cc6a68fa4_0_2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627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g39cc6a68fa4_0_2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Monitoring Crossplane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1" name="Google Shape;971;g39cc6a68fa4_0_28" title="Captura de Tela 2025-10-14 às 12.35.2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663" y="1975563"/>
            <a:ext cx="10847925" cy="29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929b85b2e6_0_0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g3929b85b2e6_0_0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g3929b85b2e6_0_0"/>
          <p:cNvSpPr txBox="1"/>
          <p:nvPr/>
        </p:nvSpPr>
        <p:spPr>
          <a:xfrm>
            <a:off x="453653" y="2858855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1" lang="pt-BR" sz="3200">
                <a:solidFill>
                  <a:schemeClr val="dk1"/>
                </a:solidFill>
              </a:rPr>
              <a:t>Visualizando tudo!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9" name="Google Shape;979;g3929b85b2e6_0_0" title="Captura de Tela 2025-10-17 às 21.24.4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7756" y="667275"/>
            <a:ext cx="7484245" cy="61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g3929b85b2e6_0_0"/>
          <p:cNvSpPr/>
          <p:nvPr/>
        </p:nvSpPr>
        <p:spPr>
          <a:xfrm>
            <a:off x="453650" y="32438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lang="pt-BR" sz="7200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Exp</a:t>
            </a:r>
            <a:r>
              <a:rPr b="1" lang="pt-BR" sz="7200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lor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ing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 Cros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spl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endParaRPr b="1" i="0" sz="72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Desenho · animado · homem · olhando · binóculo · ilustração · engraçado -  ilustração de vetor © bennerdesign (#9384381) | Stockfresh" id="981" name="Google Shape;981;g3929b85b2e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525" y="3533775"/>
            <a:ext cx="2505076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ge, new, sticker icon. Vector graphics (Fornecido por Getty Images)" id="982" name="Google Shape;982;g3929b85b2e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1875" y="324375"/>
            <a:ext cx="1386824" cy="138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92a062d2fc_0_45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g392a062d2fc_0_45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89" name="Google Shape;989;g392a062d2fc_0_45" title="Captura de Tela 2026-01-15 às 16.03.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350" y="855550"/>
            <a:ext cx="9295299" cy="51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92a062d2fc_0_52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g392a062d2fc_0_52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96" name="Google Shape;996;g392a062d2fc_0_52" title="dashboard.png"/>
          <p:cNvPicPr preferRelativeResize="0"/>
          <p:nvPr/>
        </p:nvPicPr>
        <p:blipFill rotWithShape="1">
          <a:blip r:embed="rId3">
            <a:alphaModFix/>
          </a:blip>
          <a:srcRect b="2435" l="0" r="0" t="2426"/>
          <a:stretch/>
        </p:blipFill>
        <p:spPr>
          <a:xfrm>
            <a:off x="1158237" y="704550"/>
            <a:ext cx="9875523" cy="55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929b85b2e6_0_23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g3929b85b2e6_0_23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03" name="Google Shape;1003;g3929b85b2e6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237" y="704550"/>
            <a:ext cx="9875523" cy="55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92a062d2fc_0_2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g392a062d2fc_0_2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10" name="Google Shape;1010;g392a062d2fc_0_2" title="Captura de Tela 2026-01-15 às 14.07.01.png"/>
          <p:cNvPicPr preferRelativeResize="0"/>
          <p:nvPr/>
        </p:nvPicPr>
        <p:blipFill rotWithShape="1">
          <a:blip r:embed="rId3">
            <a:alphaModFix/>
          </a:blip>
          <a:srcRect b="0" l="129" r="129" t="0"/>
          <a:stretch/>
        </p:blipFill>
        <p:spPr>
          <a:xfrm>
            <a:off x="1158237" y="704550"/>
            <a:ext cx="9875523" cy="556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92a062d2fc_0_8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g392a062d2fc_0_8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17" name="Google Shape;1017;g392a062d2fc_0_8" title="Captura de Tela 2026-01-15 às 14.07.09.png"/>
          <p:cNvPicPr preferRelativeResize="0"/>
          <p:nvPr/>
        </p:nvPicPr>
        <p:blipFill rotWithShape="1">
          <a:blip r:embed="rId3">
            <a:alphaModFix/>
          </a:blip>
          <a:srcRect b="0" l="563" r="563" t="0"/>
          <a:stretch/>
        </p:blipFill>
        <p:spPr>
          <a:xfrm>
            <a:off x="1158237" y="704550"/>
            <a:ext cx="9875523" cy="556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92a062d2fc_0_14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g392a062d2fc_0_14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4" name="Google Shape;1024;g392a062d2fc_0_14" title="Captura de Tela 2026-01-15 às 14.07.20.png"/>
          <p:cNvPicPr preferRelativeResize="0"/>
          <p:nvPr/>
        </p:nvPicPr>
        <p:blipFill rotWithShape="1">
          <a:blip r:embed="rId3">
            <a:alphaModFix/>
          </a:blip>
          <a:srcRect b="0" l="89" r="79" t="0"/>
          <a:stretch/>
        </p:blipFill>
        <p:spPr>
          <a:xfrm>
            <a:off x="1158237" y="704550"/>
            <a:ext cx="9875523" cy="556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480a7633f529e80_0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g4480a7633f529e80_0"/>
          <p:cNvSpPr txBox="1"/>
          <p:nvPr/>
        </p:nvSpPr>
        <p:spPr>
          <a:xfrm>
            <a:off x="92950" y="1885358"/>
            <a:ext cx="118803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1975" lIns="131975" spcFirstLastPara="1" rIns="131975" wrap="square" tIns="1319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platform is </a:t>
            </a:r>
            <a:r>
              <a:rPr b="1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not just</a:t>
            </a: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collection of tools, templates, or workflows.</a:t>
            </a:r>
            <a:b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 is an </a:t>
            </a:r>
            <a:r>
              <a:rPr b="1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evolving</a:t>
            </a: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system that must </a:t>
            </a:r>
            <a:r>
              <a:rPr b="1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continuously</a:t>
            </a: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respond to </a:t>
            </a:r>
            <a:r>
              <a:rPr b="1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user</a:t>
            </a:r>
            <a:endParaRPr b="1" i="0" sz="2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needs</a:t>
            </a: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b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achieve this, it must be treated not as a project but as a</a:t>
            </a:r>
            <a:endParaRPr b="0" i="0" sz="2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product</a:t>
            </a:r>
            <a:r>
              <a:rPr b="0" i="0" lang="pt-BR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b="0" i="0" sz="2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732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" name="Google Shape;149;g4480a7633f529e80_0"/>
          <p:cNvSpPr txBox="1"/>
          <p:nvPr/>
        </p:nvSpPr>
        <p:spPr>
          <a:xfrm>
            <a:off x="5314800" y="4972650"/>
            <a:ext cx="546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1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Colin Humphreys, from Platform as a Product O'Reilly Report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4480a7633f529e80_0" title="Captura de Tela 2025-12-06 às 07.48.5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6343" y="5372850"/>
            <a:ext cx="866282" cy="13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92a062d2fc_0_20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g392a062d2fc_0_20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1" name="Google Shape;1031;g392a062d2fc_0_20" title="Captura de Tela 2026-01-15 às 14.07.28.png"/>
          <p:cNvPicPr preferRelativeResize="0"/>
          <p:nvPr/>
        </p:nvPicPr>
        <p:blipFill rotWithShape="1">
          <a:blip r:embed="rId3">
            <a:alphaModFix/>
          </a:blip>
          <a:srcRect b="0" l="129" r="129" t="0"/>
          <a:stretch/>
        </p:blipFill>
        <p:spPr>
          <a:xfrm>
            <a:off x="1158237" y="704550"/>
            <a:ext cx="9875523" cy="556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92a062d2fc_0_27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g392a062d2fc_0_27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8" name="Google Shape;1038;g392a062d2fc_0_27" title="Captura de Tela 2026-01-15 às 14.07.41.png"/>
          <p:cNvPicPr preferRelativeResize="0"/>
          <p:nvPr/>
        </p:nvPicPr>
        <p:blipFill rotWithShape="1">
          <a:blip r:embed="rId3">
            <a:alphaModFix/>
          </a:blip>
          <a:srcRect b="179" l="0" r="0" t="169"/>
          <a:stretch/>
        </p:blipFill>
        <p:spPr>
          <a:xfrm>
            <a:off x="1158237" y="704550"/>
            <a:ext cx="9875523" cy="55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392a062d2fc_0_33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392a062d2fc_0_33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45" name="Google Shape;1045;g392a062d2fc_0_33" title="Captura de Tela 2026-01-15 às 14.08.14.png"/>
          <p:cNvPicPr preferRelativeResize="0"/>
          <p:nvPr/>
        </p:nvPicPr>
        <p:blipFill rotWithShape="1">
          <a:blip r:embed="rId3">
            <a:alphaModFix/>
          </a:blip>
          <a:srcRect b="0" l="129" r="129" t="0"/>
          <a:stretch/>
        </p:blipFill>
        <p:spPr>
          <a:xfrm>
            <a:off x="1158237" y="704550"/>
            <a:ext cx="9875523" cy="556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807B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392a062d2fc_0_39"/>
          <p:cNvSpPr/>
          <p:nvPr/>
        </p:nvSpPr>
        <p:spPr>
          <a:xfrm>
            <a:off x="513450" y="451175"/>
            <a:ext cx="11165100" cy="60762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824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g392a062d2fc_0_39"/>
          <p:cNvSpPr/>
          <p:nvPr/>
        </p:nvSpPr>
        <p:spPr>
          <a:xfrm>
            <a:off x="5000250" y="3306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31D2B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Crossview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52" name="Google Shape;1052;g392a062d2fc_0_39" title="Captura de Tela 2026-01-15 às 14.08.24.png"/>
          <p:cNvPicPr preferRelativeResize="0"/>
          <p:nvPr/>
        </p:nvPicPr>
        <p:blipFill rotWithShape="1">
          <a:blip r:embed="rId3">
            <a:alphaModFix/>
          </a:blip>
          <a:srcRect b="0" l="298" r="308" t="0"/>
          <a:stretch/>
        </p:blipFill>
        <p:spPr>
          <a:xfrm>
            <a:off x="1158237" y="704550"/>
            <a:ext cx="9875523" cy="55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929b85b2e6_0_13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g3929b85b2e6_0_13"/>
          <p:cNvSpPr/>
          <p:nvPr/>
        </p:nvSpPr>
        <p:spPr>
          <a:xfrm>
            <a:off x="5488450" y="2088150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9" name="Google Shape;1059;g3929b85b2e6_0_13" title="Captura de Tela 2025-10-17 às 21.21.5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2650" y="1202800"/>
            <a:ext cx="8431976" cy="486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g3929b85b2e6_0_13"/>
          <p:cNvSpPr txBox="1"/>
          <p:nvPr/>
        </p:nvSpPr>
        <p:spPr>
          <a:xfrm>
            <a:off x="453653" y="2858855"/>
            <a:ext cx="5827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1" lang="pt-BR" sz="3200">
                <a:solidFill>
                  <a:schemeClr val="dk1"/>
                </a:solidFill>
              </a:rPr>
              <a:t>Quem está usando?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g3929b85b2e6_0_13"/>
          <p:cNvSpPr/>
          <p:nvPr/>
        </p:nvSpPr>
        <p:spPr>
          <a:xfrm>
            <a:off x="453650" y="324384"/>
            <a:ext cx="6196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Cros</a:t>
            </a:r>
            <a:r>
              <a:rPr b="1" i="0" lang="pt-BR" sz="72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spl</a:t>
            </a: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ane</a:t>
            </a:r>
            <a:b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pt-BR" sz="72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  <a:r>
              <a:rPr b="1" i="0" lang="pt-BR" sz="72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b="1" i="0" lang="pt-BR" sz="7200" u="none" cap="none" strike="noStrike">
                <a:solidFill>
                  <a:srgbClr val="FFC842"/>
                </a:solidFill>
                <a:latin typeface="Poppins"/>
                <a:ea typeface="Poppins"/>
                <a:cs typeface="Poppins"/>
                <a:sym typeface="Poppins"/>
              </a:rPr>
              <a:t>ser</a:t>
            </a:r>
            <a:r>
              <a:rPr b="1" i="0" lang="pt-BR" sz="7200" u="none" cap="none" strike="noStrike">
                <a:solidFill>
                  <a:srgbClr val="35D0BA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endParaRPr b="1" i="0" sz="7200" u="none" cap="none" strike="noStrike">
              <a:solidFill>
                <a:srgbClr val="35D0B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929b85b2e6_0_3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g3929b85b2e6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693" y="936581"/>
            <a:ext cx="8062602" cy="53698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</p:pic>
      <p:pic>
        <p:nvPicPr>
          <p:cNvPr id="1068" name="Google Shape;1068;g3929b85b2e6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700" y="2760990"/>
            <a:ext cx="8062598" cy="91170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</p:pic>
      <p:pic>
        <p:nvPicPr>
          <p:cNvPr id="1069" name="Google Shape;1069;g3929b85b2e6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4700" y="4679209"/>
            <a:ext cx="8062598" cy="71209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</p:pic>
      <p:sp>
        <p:nvSpPr>
          <p:cNvPr id="1070" name="Google Shape;1070;g3929b85b2e6_0_3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ADOPTERS.md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71" name="Google Shape;1071;g3929b85b2e6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4688" y="5391303"/>
            <a:ext cx="8062624" cy="5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g3929b85b2e6_0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4700" y="1473575"/>
            <a:ext cx="8062600" cy="13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g3929b85b2e6_0_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4700" y="3661567"/>
            <a:ext cx="8062598" cy="1020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929b85b2e6_0_48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g3929b85b2e6_0_48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ADOPTERS.md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80" name="Google Shape;1080;g3929b85b2e6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325" y="1120875"/>
            <a:ext cx="8062598" cy="225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g3929b85b2e6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1325" y="3380300"/>
            <a:ext cx="8062601" cy="53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g3929b85b2e6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1325" y="3910950"/>
            <a:ext cx="8062601" cy="34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g3929b85b2e6_0_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1325" y="4259425"/>
            <a:ext cx="8062598" cy="73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3929b85b2e6_0_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1325" y="4996700"/>
            <a:ext cx="8062598" cy="7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929b85b2e6_0_64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g3929b85b2e6_0_64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@ Apple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91" name="Google Shape;1091;g3929b85b2e6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63" y="1676737"/>
            <a:ext cx="10680474" cy="350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929b85b2e6_0_75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g3929b85b2e6_0_75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@ Apple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98" name="Google Shape;1098;g3929b85b2e6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75" y="2467925"/>
            <a:ext cx="11165102" cy="1919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g3929b85b2e6_0_75"/>
          <p:cNvSpPr/>
          <p:nvPr/>
        </p:nvSpPr>
        <p:spPr>
          <a:xfrm>
            <a:off x="4228750" y="2898250"/>
            <a:ext cx="5670600" cy="13359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929b85b2e6_0_82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g3929b85b2e6_0_82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@ Apple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06" name="Google Shape;1106;g3929b85b2e6_0_82" title="Captura de Tela 2026-01-15 às 10.00.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75" y="2278700"/>
            <a:ext cx="11165102" cy="23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g3929b85b2e6_0_82"/>
          <p:cNvSpPr/>
          <p:nvPr/>
        </p:nvSpPr>
        <p:spPr>
          <a:xfrm>
            <a:off x="4228750" y="2898250"/>
            <a:ext cx="5539500" cy="942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11614de2e_0_159"/>
          <p:cNvSpPr/>
          <p:nvPr/>
        </p:nvSpPr>
        <p:spPr>
          <a:xfrm>
            <a:off x="204898" y="141975"/>
            <a:ext cx="948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Engenharia de Plataforma</a:t>
            </a:r>
            <a:endParaRPr b="1" i="0" sz="4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g3a11614de2e_0_159"/>
          <p:cNvSpPr txBox="1"/>
          <p:nvPr/>
        </p:nvSpPr>
        <p:spPr>
          <a:xfrm>
            <a:off x="4134450" y="5748750"/>
            <a:ext cx="3923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7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https://platformengineering.org/blog/what-is-infrastructure-platform-engineering</a:t>
            </a:r>
            <a:endParaRPr b="0" i="0" sz="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7" name="Google Shape;157;g3a11614de2e_0_159" title="Captura de Tela 2025-11-06 às 20.21.1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975" y="1681175"/>
            <a:ext cx="5415265" cy="40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a11614de2e_0_159" title="Captura de Tela 2025-11-06 às 20.28.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2465" y="2045600"/>
            <a:ext cx="5952960" cy="333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a11614de2e_0_159" title="Captura de Tela 2025-11-06 às 20.28.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4701" y="932400"/>
            <a:ext cx="9922598" cy="55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3929b85b2e6_0_89"/>
          <p:cNvSpPr/>
          <p:nvPr/>
        </p:nvSpPr>
        <p:spPr>
          <a:xfrm>
            <a:off x="540075" y="479775"/>
            <a:ext cx="11165100" cy="5895300"/>
          </a:xfrm>
          <a:prstGeom prst="roundRect">
            <a:avLst>
              <a:gd fmla="val 10272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rotWithShape="0" algn="bl">
              <a:srgbClr val="000000">
                <a:alpha val="902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g3929b85b2e6_0_89"/>
          <p:cNvSpPr/>
          <p:nvPr/>
        </p:nvSpPr>
        <p:spPr>
          <a:xfrm>
            <a:off x="5026875" y="359232"/>
            <a:ext cx="2040900" cy="285000"/>
          </a:xfrm>
          <a:prstGeom prst="roundRect">
            <a:avLst>
              <a:gd fmla="val 50000" name="adj"/>
            </a:avLst>
          </a:prstGeom>
          <a:solidFill>
            <a:srgbClr val="F4807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Crossplane @ Apple</a:t>
            </a:r>
            <a:endParaRPr b="1" i="0" sz="9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4" name="Google Shape;1114;g3929b85b2e6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75" y="1485450"/>
            <a:ext cx="11165102" cy="388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g3929b85b2e6_0_89"/>
          <p:cNvSpPr/>
          <p:nvPr/>
        </p:nvSpPr>
        <p:spPr>
          <a:xfrm>
            <a:off x="4276450" y="2051450"/>
            <a:ext cx="5539500" cy="441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g3929b85b2e6_0_89"/>
          <p:cNvSpPr/>
          <p:nvPr/>
        </p:nvSpPr>
        <p:spPr>
          <a:xfrm>
            <a:off x="4276450" y="3002975"/>
            <a:ext cx="5539500" cy="441300"/>
          </a:xfrm>
          <a:prstGeom prst="rect">
            <a:avLst/>
          </a:prstGeom>
          <a:noFill/>
          <a:ln cap="flat" cmpd="sng" w="28575">
            <a:solidFill>
              <a:srgbClr val="F480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8e2df2ff7c_2_187"/>
          <p:cNvSpPr/>
          <p:nvPr/>
        </p:nvSpPr>
        <p:spPr>
          <a:xfrm>
            <a:off x="7138650" y="2458075"/>
            <a:ext cx="944700" cy="10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g38e2df2ff7c_2_187"/>
          <p:cNvSpPr/>
          <p:nvPr/>
        </p:nvSpPr>
        <p:spPr>
          <a:xfrm>
            <a:off x="844075" y="2728950"/>
            <a:ext cx="6220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pt-BR" sz="8800" u="none" cap="none" strike="noStrike">
                <a:solidFill>
                  <a:srgbClr val="F4807B"/>
                </a:solidFill>
                <a:latin typeface="Poppins"/>
                <a:ea typeface="Poppins"/>
                <a:cs typeface="Poppins"/>
                <a:sym typeface="Poppins"/>
              </a:rPr>
              <a:t>Obr</a:t>
            </a:r>
            <a:r>
              <a:rPr b="1" i="0" lang="pt-BR" sz="8800" u="none" cap="none" strike="noStrike">
                <a:solidFill>
                  <a:srgbClr val="FFCD3C"/>
                </a:solidFill>
                <a:latin typeface="Poppins"/>
                <a:ea typeface="Poppins"/>
                <a:cs typeface="Poppins"/>
                <a:sym typeface="Poppins"/>
              </a:rPr>
              <a:t>iga</a:t>
            </a:r>
            <a:r>
              <a:rPr b="1" i="0" lang="pt-BR" sz="8800" u="none" cap="none" strike="noStrike">
                <a:solidFill>
                  <a:srgbClr val="31D2B8"/>
                </a:solidFill>
                <a:latin typeface="Poppins"/>
                <a:ea typeface="Poppins"/>
                <a:cs typeface="Poppins"/>
                <a:sym typeface="Poppins"/>
              </a:rPr>
              <a:t>do!</a:t>
            </a:r>
            <a:endParaRPr b="1" i="0" sz="8800" u="none" cap="none" strike="noStrike">
              <a:solidFill>
                <a:srgbClr val="31D2B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Ícone&#10;&#10;O conteúdo gerado por IA pode estar incorreto." id="1123" name="Google Shape;1123;g38e2df2ff7c_2_187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5772600" y="528611"/>
            <a:ext cx="7649031" cy="7649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O conteúdo gerado por IA pode estar incorreto." id="1124" name="Google Shape;1124;g38e2df2ff7c_2_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6866" y="6364447"/>
            <a:ext cx="380507" cy="380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icut Decorate Graduation Cap Online Graduation Cap, School, Collage Free  Svg File SVG Heart" id="1125" name="Google Shape;1125;g38e2df2ff7c_2_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16085">
            <a:off x="6221446" y="-1176517"/>
            <a:ext cx="6467763" cy="646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g38e2df2ff7c_2_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1876113" cy="242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2025-10-11T01:45:19Z</dcterms:created>
</cp:coreProperties>
</file>