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</p:sldIdLst>
  <p:sldSz cy="6858000" cx="12192000"/>
  <p:notesSz cx="6858000" cy="9144000"/>
  <p:embeddedFontLst>
    <p:embeddedFont>
      <p:font typeface="Poppins"/>
      <p:regular r:id="rId64"/>
      <p:bold r:id="rId65"/>
      <p:italic r:id="rId66"/>
      <p:boldItalic r:id="rId67"/>
    </p:embeddedFont>
    <p:embeddedFont>
      <p:font typeface="DM Sans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2" roundtripDataSignature="AMtx7mi1ldN+O7TtS6TB4U/TFFIUgVnS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71EDA53-D319-4C8B-A798-8416F591832D}">
  <a:tblStyle styleId="{C71EDA53-D319-4C8B-A798-8416F591832D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fill>
          <a:solidFill>
            <a:schemeClr val="accent1">
              <a:alpha val="20000"/>
            </a:schemeClr>
          </a:solidFill>
        </a:fill>
      </a:tcStyle>
    </a:band1H>
    <a:band2H>
      <a:tcTxStyle b="off" i="off"/>
    </a:band2H>
    <a:band1V>
      <a:tcTxStyle b="off" i="off"/>
      <a:tcStyle>
        <a:fill>
          <a:solidFill>
            <a:schemeClr val="accent1">
              <a:alpha val="20000"/>
            </a:schemeClr>
          </a:solidFill>
        </a:fill>
      </a:tcStyle>
    </a:band1V>
    <a:band2V>
      <a:tcTxStyle b="off" i="off"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/>
      <a:tcStyle>
        <a:tcBdr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2" Type="http://customschemas.google.com/relationships/presentationmetadata" Target="meta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DMSans-boldItalic.fntdata"/><Relationship Id="rId70" Type="http://schemas.openxmlformats.org/officeDocument/2006/relationships/font" Target="fonts/DMSans-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Poppins-regular.fntdata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Poppins-italic.fntdata"/><Relationship Id="rId21" Type="http://schemas.openxmlformats.org/officeDocument/2006/relationships/slide" Target="slides/slide16.xml"/><Relationship Id="rId65" Type="http://schemas.openxmlformats.org/officeDocument/2006/relationships/font" Target="fonts/Poppins-bold.fntdata"/><Relationship Id="rId24" Type="http://schemas.openxmlformats.org/officeDocument/2006/relationships/slide" Target="slides/slide19.xml"/><Relationship Id="rId68" Type="http://schemas.openxmlformats.org/officeDocument/2006/relationships/font" Target="fonts/DMSans-regular.fntdata"/><Relationship Id="rId23" Type="http://schemas.openxmlformats.org/officeDocument/2006/relationships/slide" Target="slides/slide18.xml"/><Relationship Id="rId67" Type="http://schemas.openxmlformats.org/officeDocument/2006/relationships/font" Target="fonts/Poppins-bold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DMSans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" name="Google Shape;6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8e1a525c92_0_9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g38e1a525c92_0_9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8e1a525c92_0_12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g38e1a525c92_0_12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8e1a525c92_0_12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g38e1a525c92_0_1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8e1a525c92_0_1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38e1a525c92_0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8e1a525c92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38e1a525c92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8e1a525c92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38e1a525c92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8e2df2ff7c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38e2df2ff7c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8e1a525c92_0_1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38e1a525c92_0_1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e2df2ff7c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38e2df2ff7c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a4640e66d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" name="Google Shape;73;g3a4640e66d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8e2df2ff7c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38e2df2ff7c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8e2df2ff7c_2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38e2df2ff7c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8e2df2ff7c_2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38e2df2ff7c_2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8e2df2ff7c_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g38e2df2ff7c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8e2df2ff7c_2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38e2df2ff7c_2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8e1a525c92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38e1a525c92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8e1a525c92_0_1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g38e1a525c92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8e1a525c92_0_13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0" name="Google Shape;430;g38e1a525c92_0_13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8e1a525c92_0_1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38e1a525c92_0_1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8e2df2ff7c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g38e2df2ff7c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" name="Google Shape;8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8e1a525c92_0_1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38e1a525c92_0_1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8e2df2ff7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g38e2df2ff7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8e2df2ff7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38e2df2ff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8e1a525c92_0_1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2" name="Google Shape;562;g38e1a525c92_0_1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8e1a525c92_0_8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1" name="Google Shape;571;g38e1a525c92_0_8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3" name="Google Shape;58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8e1a525c92_0_7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1" name="Google Shape;611;g38e1a525c92_0_7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8e1a525c92_0_7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9" name="Google Shape;619;g38e1a525c92_0_7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8e1a525c92_0_7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6" name="Google Shape;626;g38e1a525c92_0_7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8e2df2ff7c_2_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6" name="Google Shape;636;g38e2df2ff7c_2_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8e1a525c92_0_7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6" name="Google Shape;646;g38e1a525c92_0_7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8e1a525c92_0_8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9" name="Google Shape;669;g38e1a525c92_0_8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8e1a525c92_0_8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6" name="Google Shape;676;g38e1a525c92_0_8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8e2df2ff7c_2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6" name="Google Shape;686;g38e2df2ff7c_2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8e1a525c92_0_1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6" name="Google Shape;696;g38e1a525c92_0_14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9ca95e6f85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4" name="Google Shape;704;g39ca95e6f85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9cc6a68fa4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1" name="Google Shape;711;g39cc6a68fa4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9cd84def5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7" name="Google Shape;727;g39cd84def5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9cd84def54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3" name="Google Shape;743;g39cd84def54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9cd84def54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9" name="Google Shape;759;g39cd84def54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9cd84def54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4" name="Google Shape;774;g39cd84def54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9cd84def54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3" name="Google Shape;783;g39cd84def54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9cd84def54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2" name="Google Shape;792;g39cd84def54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9cd84def54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0" name="Google Shape;800;g39cd84def54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8e1a525c92_0_1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0" name="Google Shape;810;g38e1a525c92_0_1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9" name="Google Shape;819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9cc6a68fa4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6" name="Google Shape;826;g39cc6a68fa4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9cc6a68fa4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3" name="Google Shape;833;g39cc6a68fa4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38e2df2ff7c_2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0" name="Google Shape;840;g38e2df2ff7c_2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8e1a525c92_0_57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38e1a525c92_0_57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38e1a525c92_0_57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8e1a525c92_0_60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g38e1a525c92_0_60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0" name="Google Shape;50;g38e1a525c92_0_60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1" name="Google Shape;51;g38e1a525c92_0_60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2" name="Google Shape;52;g38e1a525c92_0_6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8e1a525c92_0_60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5" name="Google Shape;55;g38e1a525c92_0_60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8e1a525c92_0_60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g38e1a525c92_0_60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9" name="Google Shape;59;g38e1a525c92_0_6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8e1a525c92_0_6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9" name="Google Shape;19;g38e1a525c92_0_6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0" name="Google Shape;20;g38e1a525c92_0_6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g38e1a525c92_0_6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g38e1a525c92_0_6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38e1a525c92_0_6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8e1a525c92_0_57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" name="Google Shape;27;g38e1a525c92_0_57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8e1a525c92_0_58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0" name="Google Shape;30;g38e1a525c92_0_58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1" name="Google Shape;31;g38e1a525c92_0_58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8e1a525c92_0_5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4" name="Google Shape;34;g38e1a525c92_0_58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38e1a525c92_0_58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6" name="Google Shape;36;g38e1a525c92_0_5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8e1a525c92_0_59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9" name="Google Shape;39;g38e1a525c92_0_59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8e1a525c92_0_59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2" name="Google Shape;42;g38e1a525c92_0_59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3" name="Google Shape;43;g38e1a525c92_0_59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8e1a525c92_0_59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6" name="Google Shape;46;g38e1a525c92_0_59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8e1a525c92_0_57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38e1a525c92_0_57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38e1a525c92_0_57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.png"/><Relationship Id="rId5" Type="http://schemas.openxmlformats.org/officeDocument/2006/relationships/image" Target="../media/image28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50.png"/><Relationship Id="rId5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Relationship Id="rId4" Type="http://schemas.openxmlformats.org/officeDocument/2006/relationships/image" Target="../media/image63.png"/><Relationship Id="rId9" Type="http://schemas.openxmlformats.org/officeDocument/2006/relationships/image" Target="../media/image75.png"/><Relationship Id="rId5" Type="http://schemas.openxmlformats.org/officeDocument/2006/relationships/image" Target="../media/image92.png"/><Relationship Id="rId6" Type="http://schemas.openxmlformats.org/officeDocument/2006/relationships/image" Target="../media/image65.png"/><Relationship Id="rId7" Type="http://schemas.openxmlformats.org/officeDocument/2006/relationships/image" Target="../media/image55.png"/><Relationship Id="rId8" Type="http://schemas.openxmlformats.org/officeDocument/2006/relationships/image" Target="../media/image5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Relationship Id="rId4" Type="http://schemas.openxmlformats.org/officeDocument/2006/relationships/image" Target="../media/image6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6.jpg"/><Relationship Id="rId5" Type="http://schemas.openxmlformats.org/officeDocument/2006/relationships/image" Target="../media/image2.jpg"/><Relationship Id="rId6" Type="http://schemas.openxmlformats.org/officeDocument/2006/relationships/image" Target="../media/image5.jpg"/><Relationship Id="rId7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1.png"/><Relationship Id="rId8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Relationship Id="rId4" Type="http://schemas.openxmlformats.org/officeDocument/2006/relationships/image" Target="../media/image49.png"/><Relationship Id="rId5" Type="http://schemas.openxmlformats.org/officeDocument/2006/relationships/image" Target="../media/image2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9.png"/><Relationship Id="rId4" Type="http://schemas.openxmlformats.org/officeDocument/2006/relationships/image" Target="../media/image59.png"/><Relationship Id="rId5" Type="http://schemas.openxmlformats.org/officeDocument/2006/relationships/image" Target="../media/image56.png"/><Relationship Id="rId6" Type="http://schemas.openxmlformats.org/officeDocument/2006/relationships/image" Target="../media/image90.png"/></Relationships>
</file>

<file path=ppt/slides/_rels/slide35.xml.rels><?xml version="1.0" encoding="UTF-8" standalone="yes"?><Relationships xmlns="http://schemas.openxmlformats.org/package/2006/relationships"><Relationship Id="rId10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5" Type="http://schemas.openxmlformats.org/officeDocument/2006/relationships/image" Target="../media/image56.png"/><Relationship Id="rId6" Type="http://schemas.openxmlformats.org/officeDocument/2006/relationships/image" Target="../media/image62.png"/><Relationship Id="rId7" Type="http://schemas.openxmlformats.org/officeDocument/2006/relationships/image" Target="../media/image60.png"/><Relationship Id="rId8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9.png"/><Relationship Id="rId4" Type="http://schemas.openxmlformats.org/officeDocument/2006/relationships/image" Target="../media/image10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png"/><Relationship Id="rId4" Type="http://schemas.openxmlformats.org/officeDocument/2006/relationships/image" Target="../media/image16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1.png"/><Relationship Id="rId5" Type="http://schemas.openxmlformats.org/officeDocument/2006/relationships/image" Target="../media/image59.png"/><Relationship Id="rId6" Type="http://schemas.openxmlformats.org/officeDocument/2006/relationships/image" Target="../media/image58.png"/><Relationship Id="rId7" Type="http://schemas.openxmlformats.org/officeDocument/2006/relationships/image" Target="../media/image56.png"/><Relationship Id="rId8" Type="http://schemas.openxmlformats.org/officeDocument/2006/relationships/image" Target="../media/image6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9.png"/><Relationship Id="rId4" Type="http://schemas.openxmlformats.org/officeDocument/2006/relationships/image" Target="../media/image7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Relationship Id="rId4" Type="http://schemas.openxmlformats.org/officeDocument/2006/relationships/image" Target="../media/image8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8.png"/><Relationship Id="rId4" Type="http://schemas.openxmlformats.org/officeDocument/2006/relationships/image" Target="../media/image9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8.png"/><Relationship Id="rId4" Type="http://schemas.openxmlformats.org/officeDocument/2006/relationships/image" Target="../media/image9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0.png"/><Relationship Id="rId4" Type="http://schemas.openxmlformats.org/officeDocument/2006/relationships/image" Target="../media/image9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/>
          <p:nvPr/>
        </p:nvSpPr>
        <p:spPr>
          <a:xfrm>
            <a:off x="393633" y="2576711"/>
            <a:ext cx="8552934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Crossplane: quando Kubernetes encontra IaC</a:t>
            </a:r>
            <a:endParaRPr b="0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393633" y="4401826"/>
            <a:ext cx="36535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Flávio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Meira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CI&amp;T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66" name="Google Shape;6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0322" y="2429325"/>
            <a:ext cx="384772" cy="384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67" name="Google Shape;6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2153" y="3217987"/>
            <a:ext cx="310654" cy="31065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"/>
          <p:cNvSpPr txBox="1"/>
          <p:nvPr/>
        </p:nvSpPr>
        <p:spPr>
          <a:xfrm>
            <a:off x="393633" y="4031701"/>
            <a:ext cx="28103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Eduardo Munari – CI&amp;T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69" name="Google Shape;69;p1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5687463" y="-1"/>
            <a:ext cx="8552938" cy="855293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"/>
          <p:cNvSpPr txBox="1"/>
          <p:nvPr/>
        </p:nvSpPr>
        <p:spPr>
          <a:xfrm>
            <a:off x="393600" y="6402750"/>
            <a:ext cx="148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Poppins"/>
                <a:ea typeface="Poppins"/>
                <a:cs typeface="Poppins"/>
                <a:sym typeface="Poppins"/>
              </a:rPr>
              <a:t>25</a:t>
            </a:r>
            <a:r>
              <a:rPr lang="pt-BR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/1</a:t>
            </a:r>
            <a:r>
              <a:rPr lang="pt-BR" sz="1800">
                <a:latin typeface="Poppins"/>
                <a:ea typeface="Poppins"/>
                <a:cs typeface="Poppins"/>
                <a:sym typeface="Poppins"/>
              </a:rPr>
              <a:t>0</a:t>
            </a:r>
            <a:r>
              <a:rPr lang="pt-BR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/>
          <p:nvPr/>
        </p:nvSpPr>
        <p:spPr>
          <a:xfrm>
            <a:off x="215154" y="18382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Uma extensão do Kubernetes que transforma seu cluster em um 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 plane universal</a:t>
            </a:r>
            <a:r>
              <a:rPr b="0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para gerenciamento de infraestrutura.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143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Permite o 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provisionamento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configuração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gerenciamento</a:t>
            </a:r>
            <a:r>
              <a:rPr b="0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 de infraestrutura de qualquer provedor.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a&#10;&#10;O conteúdo gerado por IA pode estar incorreto." id="148" name="Google Shape;14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2000" y="1333738"/>
            <a:ext cx="6759994" cy="4190517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9" name="Google Shape;149;p10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e1a525c92_0_961"/>
          <p:cNvSpPr txBox="1"/>
          <p:nvPr/>
        </p:nvSpPr>
        <p:spPr>
          <a:xfrm>
            <a:off x="215154" y="18382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Sistema que gerencia o estado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desejado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vs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atual</a:t>
            </a:r>
            <a:b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"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 que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 você quer, não "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 criar</a:t>
            </a:r>
            <a:b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Mantém recursos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sincronizados automaticamente</a:t>
            </a:r>
            <a:b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Conecta-se a qualquer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API externa</a:t>
            </a:r>
            <a:b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Combina recursos em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abstrações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alto nível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iagrama, Desenho técnico&#10;&#10;O conteúdo gerado por IA pode estar incorreto." id="155" name="Google Shape;155;g38e1a525c92_0_9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8080" y="779700"/>
            <a:ext cx="6533921" cy="542392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8e1a525c92_0_961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rst steps with Crossplane – baeke.info" id="161" name="Google Shape;161;g38e1a525c92_0_1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1837" y="1195129"/>
            <a:ext cx="5329900" cy="481039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8e1a525c92_0_1248"/>
          <p:cNvSpPr/>
          <p:nvPr/>
        </p:nvSpPr>
        <p:spPr>
          <a:xfrm>
            <a:off x="464825" y="2016120"/>
            <a:ext cx="2452800" cy="42462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t/>
            </a:r>
            <a:endParaRPr b="0" i="0" sz="1721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38e1a525c92_0_1248"/>
          <p:cNvSpPr/>
          <p:nvPr/>
        </p:nvSpPr>
        <p:spPr>
          <a:xfrm>
            <a:off x="862088" y="233479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Scripts Imperativos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" name="Google Shape;164;g38e1a525c92_0_1248"/>
          <p:cNvSpPr/>
          <p:nvPr/>
        </p:nvSpPr>
        <p:spPr>
          <a:xfrm>
            <a:off x="862088" y="311637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Configuration Drift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" name="Google Shape;165;g38e1a525c92_0_1248"/>
          <p:cNvSpPr/>
          <p:nvPr/>
        </p:nvSpPr>
        <p:spPr>
          <a:xfrm>
            <a:off x="862088" y="3897946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Multi Cloud Complexity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6" name="Google Shape;166;g38e1a525c92_0_1248"/>
          <p:cNvSpPr/>
          <p:nvPr/>
        </p:nvSpPr>
        <p:spPr>
          <a:xfrm>
            <a:off x="862088" y="467952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Controle de Acesso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7" name="Google Shape;167;g38e1a525c92_0_1248"/>
          <p:cNvSpPr/>
          <p:nvPr/>
        </p:nvSpPr>
        <p:spPr>
          <a:xfrm>
            <a:off x="862088" y="5461095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State Management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8" name="Google Shape;168;g38e1a525c92_0_1248"/>
          <p:cNvSpPr/>
          <p:nvPr/>
        </p:nvSpPr>
        <p:spPr>
          <a:xfrm>
            <a:off x="807289" y="1848650"/>
            <a:ext cx="1850100" cy="3741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r>
              <a:rPr b="1" i="0" lang="pt-BR" sz="81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Desafios</a:t>
            </a:r>
            <a:endParaRPr b="1" i="0" sz="814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" name="Google Shape;169;g38e1a525c92_0_1248"/>
          <p:cNvSpPr/>
          <p:nvPr/>
        </p:nvSpPr>
        <p:spPr>
          <a:xfrm>
            <a:off x="4061076" y="2016126"/>
            <a:ext cx="2452800" cy="42462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t/>
            </a:r>
            <a:endParaRPr b="0" i="0" sz="1721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38e1a525c92_0_1248"/>
          <p:cNvSpPr/>
          <p:nvPr/>
        </p:nvSpPr>
        <p:spPr>
          <a:xfrm>
            <a:off x="4458339" y="2334803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APIs Declarativas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" name="Google Shape;171;g38e1a525c92_0_1248"/>
          <p:cNvSpPr/>
          <p:nvPr/>
        </p:nvSpPr>
        <p:spPr>
          <a:xfrm>
            <a:off x="4458339" y="311637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Reconciliação Contínua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" name="Google Shape;172;g38e1a525c92_0_1248"/>
          <p:cNvSpPr/>
          <p:nvPr/>
        </p:nvSpPr>
        <p:spPr>
          <a:xfrm>
            <a:off x="4458339" y="3897952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Abstrações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" name="Google Shape;173;g38e1a525c92_0_1248"/>
          <p:cNvSpPr/>
          <p:nvPr/>
        </p:nvSpPr>
        <p:spPr>
          <a:xfrm>
            <a:off x="4458339" y="467952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RBAC Nativo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g38e1a525c92_0_1248"/>
          <p:cNvSpPr/>
          <p:nvPr/>
        </p:nvSpPr>
        <p:spPr>
          <a:xfrm>
            <a:off x="4458339" y="546110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9019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Stateless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" name="Google Shape;175;g38e1a525c92_0_1248"/>
          <p:cNvSpPr/>
          <p:nvPr/>
        </p:nvSpPr>
        <p:spPr>
          <a:xfrm>
            <a:off x="4403539" y="1848656"/>
            <a:ext cx="1850100" cy="3741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r>
              <a:rPr b="1" i="0" lang="pt-BR" sz="81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Como resolve</a:t>
            </a:r>
            <a:endParaRPr b="1" i="0" sz="814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76" name="Google Shape;176;g38e1a525c92_0_1248"/>
          <p:cNvCxnSpPr>
            <a:stCxn id="163" idx="3"/>
            <a:endCxn id="170" idx="1"/>
          </p:cNvCxnSpPr>
          <p:nvPr/>
        </p:nvCxnSpPr>
        <p:spPr>
          <a:xfrm>
            <a:off x="2602688" y="2612447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7" name="Google Shape;177;g38e1a525c92_0_1248"/>
          <p:cNvCxnSpPr>
            <a:stCxn id="164" idx="3"/>
            <a:endCxn id="171" idx="1"/>
          </p:cNvCxnSpPr>
          <p:nvPr/>
        </p:nvCxnSpPr>
        <p:spPr>
          <a:xfrm>
            <a:off x="2602688" y="3394021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8" name="Google Shape;178;g38e1a525c92_0_1248"/>
          <p:cNvCxnSpPr>
            <a:stCxn id="165" idx="3"/>
            <a:endCxn id="172" idx="1"/>
          </p:cNvCxnSpPr>
          <p:nvPr/>
        </p:nvCxnSpPr>
        <p:spPr>
          <a:xfrm>
            <a:off x="2602688" y="4175596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9" name="Google Shape;179;g38e1a525c92_0_1248"/>
          <p:cNvCxnSpPr>
            <a:stCxn id="166" idx="3"/>
            <a:endCxn id="173" idx="1"/>
          </p:cNvCxnSpPr>
          <p:nvPr/>
        </p:nvCxnSpPr>
        <p:spPr>
          <a:xfrm>
            <a:off x="2602688" y="4957171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80" name="Google Shape;180;g38e1a525c92_0_1248"/>
          <p:cNvCxnSpPr>
            <a:stCxn id="167" idx="3"/>
            <a:endCxn id="174" idx="1"/>
          </p:cNvCxnSpPr>
          <p:nvPr/>
        </p:nvCxnSpPr>
        <p:spPr>
          <a:xfrm>
            <a:off x="2602688" y="5738745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81" name="Google Shape;181;g38e1a525c92_0_1248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e1a525c92_0_1239"/>
          <p:cNvSpPr txBox="1"/>
          <p:nvPr/>
        </p:nvSpPr>
        <p:spPr>
          <a:xfrm>
            <a:off x="678876" y="20638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Infraestrutura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Self-Service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Experiência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Consistente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GitOps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Ready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Sem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Lock-in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Kubernetes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Native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Crossplane lowers the barrier to a multi-cloud future" id="187" name="Google Shape;187;g38e1a525c92_0_1239"/>
          <p:cNvPicPr preferRelativeResize="0"/>
          <p:nvPr/>
        </p:nvPicPr>
        <p:blipFill rotWithShape="1">
          <a:blip r:embed="rId3">
            <a:alphaModFix/>
          </a:blip>
          <a:srcRect b="0" l="0" r="42987" t="0"/>
          <a:stretch/>
        </p:blipFill>
        <p:spPr>
          <a:xfrm>
            <a:off x="5025825" y="1504800"/>
            <a:ext cx="7166175" cy="38255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38e1a525c92_0_1239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8e1a525c92_0_115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8e1a525c92_0_115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5" name="Google Shape;195;g38e1a525c92_0_1153"/>
          <p:cNvSpPr/>
          <p:nvPr/>
        </p:nvSpPr>
        <p:spPr>
          <a:xfrm>
            <a:off x="1081725" y="296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38e1a525c92_0_1153"/>
          <p:cNvSpPr/>
          <p:nvPr/>
        </p:nvSpPr>
        <p:spPr>
          <a:xfrm>
            <a:off x="4982925" y="167375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5D0B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Claim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38e1a525c92_0_1153"/>
          <p:cNvSpPr/>
          <p:nvPr/>
        </p:nvSpPr>
        <p:spPr>
          <a:xfrm>
            <a:off x="8688375" y="303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38e1a525c92_0_1153"/>
          <p:cNvSpPr/>
          <p:nvPr/>
        </p:nvSpPr>
        <p:spPr>
          <a:xfrm>
            <a:off x="4982625" y="306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38e1a525c92_0_1153"/>
          <p:cNvSpPr/>
          <p:nvPr/>
        </p:nvSpPr>
        <p:spPr>
          <a:xfrm>
            <a:off x="4982625" y="444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8e1a525c92_0_1153"/>
          <p:cNvSpPr/>
          <p:nvPr/>
        </p:nvSpPr>
        <p:spPr>
          <a:xfrm>
            <a:off x="5135025" y="459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8e1a525c92_0_1153"/>
          <p:cNvSpPr/>
          <p:nvPr/>
        </p:nvSpPr>
        <p:spPr>
          <a:xfrm>
            <a:off x="5287425" y="475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" name="Google Shape;202;g38e1a525c92_0_1153"/>
          <p:cNvCxnSpPr>
            <a:stCxn id="198" idx="2"/>
            <a:endCxn id="199" idx="0"/>
          </p:cNvCxnSpPr>
          <p:nvPr/>
        </p:nvCxnSpPr>
        <p:spPr>
          <a:xfrm flipH="1" rot="-5400000">
            <a:off x="5677725" y="400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3" name="Google Shape;203;g38e1a525c92_0_1153"/>
          <p:cNvCxnSpPr>
            <a:stCxn id="195" idx="3"/>
            <a:endCxn id="196" idx="1"/>
          </p:cNvCxnSpPr>
          <p:nvPr/>
        </p:nvCxnSpPr>
        <p:spPr>
          <a:xfrm flipH="1" rot="10800000">
            <a:off x="3503625" y="1921950"/>
            <a:ext cx="1479300" cy="1386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4" name="Google Shape;204;g38e1a525c92_0_1153"/>
          <p:cNvCxnSpPr>
            <a:stCxn id="195" idx="3"/>
            <a:endCxn id="198" idx="1"/>
          </p:cNvCxnSpPr>
          <p:nvPr/>
        </p:nvCxnSpPr>
        <p:spPr>
          <a:xfrm>
            <a:off x="3503625" y="330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5" name="Google Shape;205;g38e1a525c92_0_1153"/>
          <p:cNvCxnSpPr>
            <a:stCxn id="197" idx="1"/>
            <a:endCxn id="198" idx="3"/>
          </p:cNvCxnSpPr>
          <p:nvPr/>
        </p:nvCxnSpPr>
        <p:spPr>
          <a:xfrm flipH="1">
            <a:off x="7262775" y="330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06" name="Google Shape;206;g38e1a525c92_0_1153"/>
          <p:cNvSpPr/>
          <p:nvPr/>
        </p:nvSpPr>
        <p:spPr>
          <a:xfrm>
            <a:off x="1081725" y="365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o Schema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38e1a525c92_0_1153"/>
          <p:cNvSpPr/>
          <p:nvPr/>
        </p:nvSpPr>
        <p:spPr>
          <a:xfrm>
            <a:off x="8688375" y="357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 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38e1a525c92_0_1153"/>
          <p:cNvSpPr/>
          <p:nvPr/>
        </p:nvSpPr>
        <p:spPr>
          <a:xfrm>
            <a:off x="5673090" y="35669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Instância da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38e1a525c92_0_1153"/>
          <p:cNvSpPr/>
          <p:nvPr/>
        </p:nvSpPr>
        <p:spPr>
          <a:xfrm>
            <a:off x="6079325" y="2170250"/>
            <a:ext cx="1140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proxy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38e1a525c92_0_1153"/>
          <p:cNvSpPr/>
          <p:nvPr/>
        </p:nvSpPr>
        <p:spPr>
          <a:xfrm>
            <a:off x="4936625" y="524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Representação do Recurso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1" name="Google Shape;211;g38e1a525c92_0_1153"/>
          <p:cNvCxnSpPr>
            <a:stCxn id="196" idx="2"/>
            <a:endCxn id="198" idx="0"/>
          </p:cNvCxnSpPr>
          <p:nvPr/>
        </p:nvCxnSpPr>
        <p:spPr>
          <a:xfrm flipH="1">
            <a:off x="6122625" y="2170250"/>
            <a:ext cx="300" cy="890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e1a525c92_0_107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38e1a525c92_0_107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8" name="Google Shape;218;g38e1a525c92_0_1075"/>
          <p:cNvSpPr/>
          <p:nvPr/>
        </p:nvSpPr>
        <p:spPr>
          <a:xfrm>
            <a:off x="2705025" y="1754400"/>
            <a:ext cx="3134100" cy="3349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38e1a525c92_0_1075"/>
          <p:cNvSpPr/>
          <p:nvPr/>
        </p:nvSpPr>
        <p:spPr>
          <a:xfrm>
            <a:off x="6352875" y="1754400"/>
            <a:ext cx="3134100" cy="3349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38e1a525c92_0_1075"/>
          <p:cNvSpPr/>
          <p:nvPr/>
        </p:nvSpPr>
        <p:spPr>
          <a:xfrm>
            <a:off x="6708975" y="3009525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variables.tf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38e1a525c92_0_1075"/>
          <p:cNvSpPr/>
          <p:nvPr/>
        </p:nvSpPr>
        <p:spPr>
          <a:xfrm>
            <a:off x="6779925" y="2004525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tfvars file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38e1a525c92_0_1075"/>
          <p:cNvSpPr/>
          <p:nvPr/>
        </p:nvSpPr>
        <p:spPr>
          <a:xfrm>
            <a:off x="6708975" y="4207116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modules.tf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38e1a525c92_0_1075"/>
          <p:cNvSpPr/>
          <p:nvPr/>
        </p:nvSpPr>
        <p:spPr>
          <a:xfrm>
            <a:off x="3048025" y="3009525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38e1a525c92_0_1075"/>
          <p:cNvSpPr/>
          <p:nvPr/>
        </p:nvSpPr>
        <p:spPr>
          <a:xfrm>
            <a:off x="3118975" y="2004525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1D2B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Claim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38e1a525c92_0_1075"/>
          <p:cNvSpPr/>
          <p:nvPr/>
        </p:nvSpPr>
        <p:spPr>
          <a:xfrm>
            <a:off x="3048025" y="4207116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226" name="Google Shape;226;g38e1a525c92_0_10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9685" y="1369618"/>
            <a:ext cx="384772" cy="384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shiCorp Terraform SVG and transparent PNG icons | TechIcons" id="227" name="Google Shape;227;g38e1a525c92_0_10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27538" y="1349131"/>
            <a:ext cx="384775" cy="384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g38e1a525c92_0_1075"/>
          <p:cNvCxnSpPr>
            <a:stCxn id="224" idx="3"/>
            <a:endCxn id="221" idx="1"/>
          </p:cNvCxnSpPr>
          <p:nvPr/>
        </p:nvCxnSpPr>
        <p:spPr>
          <a:xfrm>
            <a:off x="5398975" y="2252775"/>
            <a:ext cx="13809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38e1a525c92_0_1075"/>
          <p:cNvCxnSpPr>
            <a:stCxn id="223" idx="3"/>
            <a:endCxn id="220" idx="1"/>
          </p:cNvCxnSpPr>
          <p:nvPr/>
        </p:nvCxnSpPr>
        <p:spPr>
          <a:xfrm>
            <a:off x="5469925" y="3354075"/>
            <a:ext cx="12390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0" name="Google Shape;230;g38e1a525c92_0_1075"/>
          <p:cNvCxnSpPr>
            <a:stCxn id="225" idx="3"/>
            <a:endCxn id="222" idx="1"/>
          </p:cNvCxnSpPr>
          <p:nvPr/>
        </p:nvCxnSpPr>
        <p:spPr>
          <a:xfrm>
            <a:off x="5469925" y="4478166"/>
            <a:ext cx="12390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8e1a525c92_0_27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38e1a525c92_0_27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Pods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g38e1a525c92_0_279"/>
          <p:cNvSpPr/>
          <p:nvPr/>
        </p:nvSpPr>
        <p:spPr>
          <a:xfrm>
            <a:off x="1304125" y="1242275"/>
            <a:ext cx="5170200" cy="31236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38e1a525c92_0_279"/>
          <p:cNvSpPr/>
          <p:nvPr/>
        </p:nvSpPr>
        <p:spPr>
          <a:xfrm>
            <a:off x="1456525" y="1368750"/>
            <a:ext cx="22407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crossplane-system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9" name="Google Shape;239;g38e1a525c92_0_279"/>
          <p:cNvSpPr/>
          <p:nvPr/>
        </p:nvSpPr>
        <p:spPr>
          <a:xfrm>
            <a:off x="2084425" y="3760638"/>
            <a:ext cx="355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crossplane-rbac-manager-pod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g38e1a525c92_0_279"/>
          <p:cNvSpPr/>
          <p:nvPr/>
        </p:nvSpPr>
        <p:spPr>
          <a:xfrm>
            <a:off x="7917275" y="1242263"/>
            <a:ext cx="2907300" cy="166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8e1a525c92_0_279"/>
          <p:cNvSpPr/>
          <p:nvPr/>
        </p:nvSpPr>
        <p:spPr>
          <a:xfrm>
            <a:off x="1456525" y="1781350"/>
            <a:ext cx="4812300" cy="1677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8e1a525c92_0_279"/>
          <p:cNvSpPr/>
          <p:nvPr/>
        </p:nvSpPr>
        <p:spPr>
          <a:xfrm>
            <a:off x="7993000" y="1297050"/>
            <a:ext cx="16302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g38e1a525c92_0_279"/>
          <p:cNvSpPr/>
          <p:nvPr/>
        </p:nvSpPr>
        <p:spPr>
          <a:xfrm>
            <a:off x="9792075" y="1384440"/>
            <a:ext cx="637800" cy="865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8e1a525c92_0_279"/>
          <p:cNvSpPr/>
          <p:nvPr/>
        </p:nvSpPr>
        <p:spPr>
          <a:xfrm>
            <a:off x="9637625" y="2465113"/>
            <a:ext cx="8802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Events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5" name="Google Shape;245;g38e1a525c92_0_279"/>
          <p:cNvSpPr/>
          <p:nvPr/>
        </p:nvSpPr>
        <p:spPr>
          <a:xfrm>
            <a:off x="1699650" y="2282505"/>
            <a:ext cx="1955400" cy="4617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initContainer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6" name="Google Shape;246;g38e1a525c92_0_279"/>
          <p:cNvSpPr/>
          <p:nvPr/>
        </p:nvSpPr>
        <p:spPr>
          <a:xfrm>
            <a:off x="4034975" y="2907583"/>
            <a:ext cx="1955400" cy="4617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coreContainer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47" name="Google Shape;247;g38e1a525c92_0_279"/>
          <p:cNvCxnSpPr>
            <a:stCxn id="245" idx="2"/>
            <a:endCxn id="246" idx="1"/>
          </p:cNvCxnSpPr>
          <p:nvPr/>
        </p:nvCxnSpPr>
        <p:spPr>
          <a:xfrm flipH="1" rot="-5400000">
            <a:off x="3159000" y="2262555"/>
            <a:ext cx="394200" cy="13575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8" name="Google Shape;248;g38e1a525c92_0_279"/>
          <p:cNvCxnSpPr>
            <a:stCxn id="246" idx="3"/>
            <a:endCxn id="244" idx="1"/>
          </p:cNvCxnSpPr>
          <p:nvPr/>
        </p:nvCxnSpPr>
        <p:spPr>
          <a:xfrm flipH="1" rot="10800000">
            <a:off x="5990375" y="2617033"/>
            <a:ext cx="3647400" cy="5214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249" name="Google Shape;249;g38e1a525c92_0_279"/>
          <p:cNvCxnSpPr>
            <a:stCxn id="245" idx="3"/>
            <a:endCxn id="243" idx="2"/>
          </p:cNvCxnSpPr>
          <p:nvPr/>
        </p:nvCxnSpPr>
        <p:spPr>
          <a:xfrm flipH="1" rot="10800000">
            <a:off x="3655050" y="1817055"/>
            <a:ext cx="6137100" cy="696300"/>
          </a:xfrm>
          <a:prstGeom prst="curvedConnector3">
            <a:avLst>
              <a:gd fmla="val 49999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50" name="Google Shape;250;g38e1a525c92_0_279"/>
          <p:cNvSpPr/>
          <p:nvPr/>
        </p:nvSpPr>
        <p:spPr>
          <a:xfrm>
            <a:off x="8555825" y="3774775"/>
            <a:ext cx="16950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ClusterRoles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1" name="Google Shape;251;g38e1a525c92_0_279"/>
          <p:cNvSpPr/>
          <p:nvPr/>
        </p:nvSpPr>
        <p:spPr>
          <a:xfrm>
            <a:off x="7800725" y="3259550"/>
            <a:ext cx="34584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Composite Resources e Claims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52" name="Google Shape;252;g38e1a525c92_0_279"/>
          <p:cNvCxnSpPr>
            <a:stCxn id="246" idx="3"/>
            <a:endCxn id="251" idx="1"/>
          </p:cNvCxnSpPr>
          <p:nvPr/>
        </p:nvCxnSpPr>
        <p:spPr>
          <a:xfrm>
            <a:off x="5990375" y="3138433"/>
            <a:ext cx="1810500" cy="273000"/>
          </a:xfrm>
          <a:prstGeom prst="curvedConnector3">
            <a:avLst>
              <a:gd fmla="val 49996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53" name="Google Shape;253;g38e1a525c92_0_279"/>
          <p:cNvCxnSpPr>
            <a:stCxn id="239" idx="3"/>
            <a:endCxn id="250" idx="1"/>
          </p:cNvCxnSpPr>
          <p:nvPr/>
        </p:nvCxnSpPr>
        <p:spPr>
          <a:xfrm>
            <a:off x="5640925" y="3912588"/>
            <a:ext cx="2914800" cy="141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254" name="Google Shape;254;g38e1a525c92_0_2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1192" y="1380806"/>
            <a:ext cx="279558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8e1a525c92_0_2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4375" y="1297025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38e1a525c92_0_2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55875" y="3774754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00725" y="3259570"/>
            <a:ext cx="311200" cy="30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84426" y="3760641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38e1a525c92_0_27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56525" y="1368746"/>
            <a:ext cx="311202" cy="3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8e1a525c92_0_279"/>
          <p:cNvSpPr/>
          <p:nvPr/>
        </p:nvSpPr>
        <p:spPr>
          <a:xfrm>
            <a:off x="1578325" y="1868100"/>
            <a:ext cx="18813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crossplane-pod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g38e1a525c92_0_279"/>
          <p:cNvSpPr txBox="1"/>
          <p:nvPr/>
        </p:nvSpPr>
        <p:spPr>
          <a:xfrm>
            <a:off x="6820525" y="1706675"/>
            <a:ext cx="79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2" name="Google Shape;262;g38e1a525c92_0_279"/>
          <p:cNvSpPr txBox="1"/>
          <p:nvPr/>
        </p:nvSpPr>
        <p:spPr>
          <a:xfrm>
            <a:off x="2821950" y="2953775"/>
            <a:ext cx="63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Inicia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3" name="Google Shape;263;g38e1a525c92_0_279"/>
          <p:cNvSpPr txBox="1"/>
          <p:nvPr/>
        </p:nvSpPr>
        <p:spPr>
          <a:xfrm>
            <a:off x="6780900" y="2641238"/>
            <a:ext cx="82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Observa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4" name="Google Shape;264;g38e1a525c92_0_279"/>
          <p:cNvSpPr txBox="1"/>
          <p:nvPr/>
        </p:nvSpPr>
        <p:spPr>
          <a:xfrm>
            <a:off x="6656325" y="3342300"/>
            <a:ext cx="106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Reconcilia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5" name="Google Shape;265;g38e1a525c92_0_279"/>
          <p:cNvSpPr txBox="1"/>
          <p:nvPr/>
        </p:nvSpPr>
        <p:spPr>
          <a:xfrm>
            <a:off x="6954875" y="3861225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6" name="Google Shape;266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60950" y="1689940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57525" y="1689940"/>
            <a:ext cx="227625" cy="2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8e1a525c92_0_279"/>
          <p:cNvSpPr/>
          <p:nvPr/>
        </p:nvSpPr>
        <p:spPr>
          <a:xfrm>
            <a:off x="882975" y="803100"/>
            <a:ext cx="10495800" cy="39804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57525" y="1948328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60950" y="1948328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4300" y="1868097"/>
            <a:ext cx="311200" cy="30389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8e1a525c92_0_279"/>
          <p:cNvSpPr/>
          <p:nvPr/>
        </p:nvSpPr>
        <p:spPr>
          <a:xfrm>
            <a:off x="1318625" y="5663950"/>
            <a:ext cx="649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crossplane-rbac-manager-pod - gerenciador de permissões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3" name="Google Shape;273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28751" y="5663954"/>
            <a:ext cx="311200" cy="30391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8e1a525c92_0_279"/>
          <p:cNvSpPr/>
          <p:nvPr/>
        </p:nvSpPr>
        <p:spPr>
          <a:xfrm>
            <a:off x="1318825" y="5329475"/>
            <a:ext cx="433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8e1a525c92_0_279"/>
          <p:cNvSpPr/>
          <p:nvPr/>
        </p:nvSpPr>
        <p:spPr>
          <a:xfrm>
            <a:off x="1471025" y="5325950"/>
            <a:ext cx="41844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crossplane-pod - controlador principal</a:t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6" name="Google Shape;276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33126" y="5329472"/>
            <a:ext cx="311200" cy="303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277" name="Google Shape;277;g38e1a525c92_0_27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94179" y="81323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8e1a525c92_0_279"/>
          <p:cNvSpPr/>
          <p:nvPr/>
        </p:nvSpPr>
        <p:spPr>
          <a:xfrm>
            <a:off x="1318625" y="85455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8e2df2ff7c_2_5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38e2df2ff7c_2_5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5" name="Google Shape;285;g38e2df2ff7c_2_59" title="Captura de Tela 2025-10-18 às 00.51.3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4227" y="786025"/>
            <a:ext cx="6286224" cy="486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8e2df2ff7c_2_59" title="Captura de Tela 2025-10-18 às 00.51.06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7175" y="1369475"/>
            <a:ext cx="5551025" cy="445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8e2df2ff7c_2_59" title="Captura de Tela 2025-10-18 às 00.50.10.png"/>
          <p:cNvPicPr preferRelativeResize="0"/>
          <p:nvPr/>
        </p:nvPicPr>
        <p:blipFill rotWithShape="1">
          <a:blip r:embed="rId5">
            <a:alphaModFix/>
          </a:blip>
          <a:srcRect b="8616" l="0" r="0" t="8607"/>
          <a:stretch/>
        </p:blipFill>
        <p:spPr>
          <a:xfrm>
            <a:off x="4416200" y="1855350"/>
            <a:ext cx="5971574" cy="4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8e1a525c92_0_129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38e1a525c92_0_129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&#10;&#10;O conteúdo gerado por IA pode estar incorreto." id="294" name="Google Shape;294;g38e1a525c92_0_1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8331" y="759713"/>
            <a:ext cx="5543192" cy="2464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Aplicativo&#10;&#10;O conteúdo gerado por IA pode estar incorreto." id="295" name="Google Shape;295;g38e1a525c92_0_12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3278" y="3572049"/>
            <a:ext cx="5446266" cy="2523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&#10;&#10;O conteúdo gerado por IA pode estar incorreto." id="296" name="Google Shape;296;g38e1a525c92_0_1290"/>
          <p:cNvPicPr preferRelativeResize="0"/>
          <p:nvPr/>
        </p:nvPicPr>
        <p:blipFill rotWithShape="1">
          <a:blip r:embed="rId5">
            <a:alphaModFix/>
          </a:blip>
          <a:srcRect b="1947" l="932" r="902" t="2531"/>
          <a:stretch/>
        </p:blipFill>
        <p:spPr>
          <a:xfrm>
            <a:off x="638600" y="1840050"/>
            <a:ext cx="5076399" cy="34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38e1a525c92_0_1290"/>
          <p:cNvSpPr/>
          <p:nvPr/>
        </p:nvSpPr>
        <p:spPr>
          <a:xfrm>
            <a:off x="683775" y="1904889"/>
            <a:ext cx="3626400" cy="366600"/>
          </a:xfrm>
          <a:prstGeom prst="rect">
            <a:avLst/>
          </a:prstGeom>
          <a:noFill/>
          <a:ln cap="flat" cmpd="sng" w="35300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t/>
            </a:r>
            <a:endParaRPr b="0" i="0" sz="1666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38e1a525c92_0_1290"/>
          <p:cNvSpPr/>
          <p:nvPr/>
        </p:nvSpPr>
        <p:spPr>
          <a:xfrm>
            <a:off x="994250" y="2570979"/>
            <a:ext cx="4145700" cy="2277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38e1a525c92_0_1290"/>
          <p:cNvSpPr/>
          <p:nvPr/>
        </p:nvSpPr>
        <p:spPr>
          <a:xfrm>
            <a:off x="1024147" y="4644316"/>
            <a:ext cx="2667900" cy="189300"/>
          </a:xfrm>
          <a:prstGeom prst="rect">
            <a:avLst/>
          </a:prstGeom>
          <a:noFill/>
          <a:ln cap="flat" cmpd="sng" w="353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t/>
            </a:r>
            <a:endParaRPr b="0" i="0" sz="1666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0" name="Google Shape;300;g38e1a525c92_0_1290"/>
          <p:cNvCxnSpPr>
            <a:stCxn id="297" idx="3"/>
          </p:cNvCxnSpPr>
          <p:nvPr/>
        </p:nvCxnSpPr>
        <p:spPr>
          <a:xfrm flipH="1" rot="10800000">
            <a:off x="4310175" y="1158189"/>
            <a:ext cx="2184300" cy="930000"/>
          </a:xfrm>
          <a:prstGeom prst="straightConnector1">
            <a:avLst/>
          </a:prstGeom>
          <a:noFill/>
          <a:ln cap="flat" cmpd="sng" w="19050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1" name="Google Shape;301;g38e1a525c92_0_1290"/>
          <p:cNvCxnSpPr>
            <a:stCxn id="298" idx="3"/>
          </p:cNvCxnSpPr>
          <p:nvPr/>
        </p:nvCxnSpPr>
        <p:spPr>
          <a:xfrm flipH="1" rot="10800000">
            <a:off x="5139950" y="992829"/>
            <a:ext cx="2001600" cy="16920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2" name="Google Shape;302;g38e1a525c92_0_1290"/>
          <p:cNvCxnSpPr>
            <a:stCxn id="299" idx="3"/>
          </p:cNvCxnSpPr>
          <p:nvPr/>
        </p:nvCxnSpPr>
        <p:spPr>
          <a:xfrm>
            <a:off x="3692047" y="4738966"/>
            <a:ext cx="4844700" cy="901800"/>
          </a:xfrm>
          <a:prstGeom prst="straightConnector1">
            <a:avLst/>
          </a:prstGeom>
          <a:noFill/>
          <a:ln cap="flat" cmpd="sng" w="19050">
            <a:solidFill>
              <a:srgbClr val="FFCD3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3" name="Google Shape;303;g38e1a525c92_0_1290"/>
          <p:cNvSpPr/>
          <p:nvPr/>
        </p:nvSpPr>
        <p:spPr>
          <a:xfrm>
            <a:off x="8537214" y="5546048"/>
            <a:ext cx="2667900" cy="189300"/>
          </a:xfrm>
          <a:prstGeom prst="rect">
            <a:avLst/>
          </a:prstGeom>
          <a:noFill/>
          <a:ln cap="flat" cmpd="sng" w="353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t/>
            </a:r>
            <a:endParaRPr b="0" i="0" sz="1666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38e1a525c92_0_1290"/>
          <p:cNvSpPr/>
          <p:nvPr/>
        </p:nvSpPr>
        <p:spPr>
          <a:xfrm>
            <a:off x="901575" y="3098175"/>
            <a:ext cx="4765500" cy="189300"/>
          </a:xfrm>
          <a:prstGeom prst="rect">
            <a:avLst/>
          </a:prstGeom>
          <a:noFill/>
          <a:ln cap="flat" cmpd="sng" w="42475">
            <a:solidFill>
              <a:srgbClr val="F4807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38e1a525c92_0_1290"/>
          <p:cNvSpPr/>
          <p:nvPr/>
        </p:nvSpPr>
        <p:spPr>
          <a:xfrm>
            <a:off x="901575" y="3287475"/>
            <a:ext cx="2542500" cy="511500"/>
          </a:xfrm>
          <a:prstGeom prst="rect">
            <a:avLst/>
          </a:prstGeom>
          <a:noFill/>
          <a:ln cap="flat" cmpd="sng" w="42475">
            <a:solidFill>
              <a:srgbClr val="F4807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8e2df2ff7c_2_7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8e2df2ff7c_2_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, Linha do tempo&#10;&#10;O conteúdo gerado por IA pode estar incorreto." id="312" name="Google Shape;312;g38e2df2ff7c_2_78"/>
          <p:cNvPicPr preferRelativeResize="0"/>
          <p:nvPr/>
        </p:nvPicPr>
        <p:blipFill rotWithShape="1">
          <a:blip r:embed="rId3">
            <a:alphaModFix/>
          </a:blip>
          <a:srcRect b="1078" l="784" r="22339" t="1710"/>
          <a:stretch/>
        </p:blipFill>
        <p:spPr>
          <a:xfrm>
            <a:off x="6386075" y="1212275"/>
            <a:ext cx="4686749" cy="4459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&#10;&#10;O conteúdo gerado por IA pode estar incorreto." id="313" name="Google Shape;313;g38e2df2ff7c_2_78"/>
          <p:cNvPicPr preferRelativeResize="0"/>
          <p:nvPr/>
        </p:nvPicPr>
        <p:blipFill rotWithShape="1">
          <a:blip r:embed="rId4">
            <a:alphaModFix/>
          </a:blip>
          <a:srcRect b="2269" l="2202" r="1614" t="-2270"/>
          <a:stretch/>
        </p:blipFill>
        <p:spPr>
          <a:xfrm>
            <a:off x="1212275" y="1761150"/>
            <a:ext cx="4542575" cy="33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38e2df2ff7c_2_78"/>
          <p:cNvSpPr/>
          <p:nvPr/>
        </p:nvSpPr>
        <p:spPr>
          <a:xfrm>
            <a:off x="1325372" y="3677692"/>
            <a:ext cx="2709000" cy="1323300"/>
          </a:xfrm>
          <a:prstGeom prst="rect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38e2df2ff7c_2_78"/>
          <p:cNvSpPr/>
          <p:nvPr/>
        </p:nvSpPr>
        <p:spPr>
          <a:xfrm>
            <a:off x="6438928" y="1441563"/>
            <a:ext cx="4410600" cy="4161600"/>
          </a:xfrm>
          <a:prstGeom prst="rect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a4640e66d7_0_0"/>
          <p:cNvSpPr/>
          <p:nvPr/>
        </p:nvSpPr>
        <p:spPr>
          <a:xfrm>
            <a:off x="393625" y="1446850"/>
            <a:ext cx="1140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3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Todas as opiniões apresentadas aqui são dos autores e não representam as posições de suas respectivas empresas</a:t>
            </a:r>
            <a:endParaRPr sz="3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" name="Google Shape;76;g3a4640e66d7_0_0"/>
          <p:cNvSpPr/>
          <p:nvPr/>
        </p:nvSpPr>
        <p:spPr>
          <a:xfrm>
            <a:off x="469975" y="3919050"/>
            <a:ext cx="1140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3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All opinions expressed here are those of the authors alone and do not represent their respective organizations</a:t>
            </a:r>
            <a:endParaRPr sz="3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8e2df2ff7c_2_9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38e2df2ff7c_2_9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Uma imagem contendo Linha do tempo&#10;&#10;O conteúdo gerado por IA pode estar incorreto." id="322" name="Google Shape;322;g38e2df2ff7c_2_99"/>
          <p:cNvPicPr preferRelativeResize="0"/>
          <p:nvPr/>
        </p:nvPicPr>
        <p:blipFill rotWithShape="1">
          <a:blip r:embed="rId3">
            <a:alphaModFix/>
          </a:blip>
          <a:srcRect b="2209" l="1882" r="22775" t="2086"/>
          <a:stretch/>
        </p:blipFill>
        <p:spPr>
          <a:xfrm>
            <a:off x="6215825" y="681725"/>
            <a:ext cx="3735254" cy="56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38e2df2ff7c_2_99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XRD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4" name="Google Shape;324;g38e2df2ff7c_2_99"/>
          <p:cNvSpPr txBox="1"/>
          <p:nvPr/>
        </p:nvSpPr>
        <p:spPr>
          <a:xfrm>
            <a:off x="796719" y="164731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o Schema da API (Composite Resource)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OpenAPIV3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Parâmetros que serão passados pro composition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a interface do Claim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Será deprecado na v2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8e2df2ff7c_2_134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8e2df2ff7c_2_13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1" name="Google Shape;331;g38e2df2ff7c_2_134"/>
          <p:cNvSpPr txBox="1"/>
          <p:nvPr/>
        </p:nvSpPr>
        <p:spPr>
          <a:xfrm>
            <a:off x="1560124" y="1722500"/>
            <a:ext cx="45972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Proxy para o Composite Resource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Será deprecado na v2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2" name="Google Shape;332;g38e2df2ff7c_2_134"/>
          <p:cNvPicPr preferRelativeResize="0"/>
          <p:nvPr/>
        </p:nvPicPr>
        <p:blipFill rotWithShape="1">
          <a:blip r:embed="rId3">
            <a:alphaModFix/>
          </a:blip>
          <a:srcRect b="6416" l="2938" r="5803" t="5313"/>
          <a:stretch/>
        </p:blipFill>
        <p:spPr>
          <a:xfrm>
            <a:off x="6668100" y="2306050"/>
            <a:ext cx="3789950" cy="23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38e2df2ff7c_2_134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8e2df2ff7c_2_14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8e2df2ff7c_2_14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&#10;&#10;O conteúdo gerado por IA pode estar incorreto." id="340" name="Google Shape;340;g38e2df2ff7c_2_143"/>
          <p:cNvPicPr preferRelativeResize="0"/>
          <p:nvPr/>
        </p:nvPicPr>
        <p:blipFill rotWithShape="1">
          <a:blip r:embed="rId3">
            <a:alphaModFix/>
          </a:blip>
          <a:srcRect b="1103" l="1923" r="2382" t="2033"/>
          <a:stretch/>
        </p:blipFill>
        <p:spPr>
          <a:xfrm>
            <a:off x="6072200" y="800975"/>
            <a:ext cx="4762501" cy="530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38e2df2ff7c_2_143"/>
          <p:cNvSpPr txBox="1"/>
          <p:nvPr/>
        </p:nvSpPr>
        <p:spPr>
          <a:xfrm>
            <a:off x="911044" y="164729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Implementação da API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Pode criar vários recursos diferentes e de vários providers diferentes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2" name="Google Shape;342;g38e2df2ff7c_2_143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Composition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8e2df2ff7c_2_11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38e2df2ff7c_2_11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&#10;&#10;O conteúdo gerado por IA pode estar incorreto." id="349" name="Google Shape;349;g38e2df2ff7c_2_117"/>
          <p:cNvPicPr preferRelativeResize="0"/>
          <p:nvPr/>
        </p:nvPicPr>
        <p:blipFill rotWithShape="1">
          <a:blip r:embed="rId3">
            <a:alphaModFix/>
          </a:blip>
          <a:srcRect b="1730" l="1525" r="2559" t="1613"/>
          <a:stretch/>
        </p:blipFill>
        <p:spPr>
          <a:xfrm>
            <a:off x="768500" y="779325"/>
            <a:ext cx="4773325" cy="529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8e2df2ff7c_2_117"/>
          <p:cNvPicPr preferRelativeResize="0"/>
          <p:nvPr/>
        </p:nvPicPr>
        <p:blipFill rotWithShape="1">
          <a:blip r:embed="rId4">
            <a:alphaModFix/>
          </a:blip>
          <a:srcRect b="2986" l="6021" r="2877" t="0"/>
          <a:stretch/>
        </p:blipFill>
        <p:spPr>
          <a:xfrm>
            <a:off x="5779950" y="827275"/>
            <a:ext cx="5498525" cy="517997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38e2df2ff7c_2_117"/>
          <p:cNvSpPr/>
          <p:nvPr/>
        </p:nvSpPr>
        <p:spPr>
          <a:xfrm>
            <a:off x="911700" y="1752475"/>
            <a:ext cx="2968200" cy="12561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38e2df2ff7c_2_117"/>
          <p:cNvSpPr/>
          <p:nvPr/>
        </p:nvSpPr>
        <p:spPr>
          <a:xfrm>
            <a:off x="1388250" y="3323075"/>
            <a:ext cx="3960300" cy="374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38e2df2ff7c_2_117"/>
          <p:cNvSpPr/>
          <p:nvPr/>
        </p:nvSpPr>
        <p:spPr>
          <a:xfrm>
            <a:off x="3060125" y="4203950"/>
            <a:ext cx="819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38e2df2ff7c_2_117"/>
          <p:cNvSpPr/>
          <p:nvPr/>
        </p:nvSpPr>
        <p:spPr>
          <a:xfrm>
            <a:off x="4458525" y="4336075"/>
            <a:ext cx="819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38e2df2ff7c_2_117"/>
          <p:cNvSpPr/>
          <p:nvPr/>
        </p:nvSpPr>
        <p:spPr>
          <a:xfrm>
            <a:off x="1815050" y="4458075"/>
            <a:ext cx="9504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8e2df2ff7c_2_117"/>
          <p:cNvSpPr/>
          <p:nvPr/>
        </p:nvSpPr>
        <p:spPr>
          <a:xfrm>
            <a:off x="2994875" y="5714650"/>
            <a:ext cx="10674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38e2df2ff7c_2_117"/>
          <p:cNvSpPr/>
          <p:nvPr/>
        </p:nvSpPr>
        <p:spPr>
          <a:xfrm>
            <a:off x="6322900" y="3637550"/>
            <a:ext cx="2388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8e2df2ff7c_2_15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8e2df2ff7c_2_15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4" name="Google Shape;364;g38e2df2ff7c_2_159"/>
          <p:cNvSpPr txBox="1"/>
          <p:nvPr/>
        </p:nvSpPr>
        <p:spPr>
          <a:xfrm>
            <a:off x="922469" y="216194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Account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dodcstacomposition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Container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container1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Container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container2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Aplicativo&#10;&#10;O conteúdo gerado por IA pode estar incorreto." id="365" name="Google Shape;365;g38e2df2ff7c_2_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6576" y="2066450"/>
            <a:ext cx="6384201" cy="31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38e2df2ff7c_2_159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 criados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7" name="Google Shape;367;g38e2df2ff7c_2_159"/>
          <p:cNvSpPr/>
          <p:nvPr/>
        </p:nvSpPr>
        <p:spPr>
          <a:xfrm>
            <a:off x="1858185" y="3336630"/>
            <a:ext cx="20016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8" name="Google Shape;368;g38e2df2ff7c_2_159"/>
          <p:cNvCxnSpPr>
            <a:stCxn id="367" idx="3"/>
          </p:cNvCxnSpPr>
          <p:nvPr/>
        </p:nvCxnSpPr>
        <p:spPr>
          <a:xfrm flipH="1" rot="10800000">
            <a:off x="3859785" y="2708880"/>
            <a:ext cx="1466700" cy="7425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69" name="Google Shape;369;g38e2df2ff7c_2_159"/>
          <p:cNvSpPr/>
          <p:nvPr/>
        </p:nvSpPr>
        <p:spPr>
          <a:xfrm>
            <a:off x="1781979" y="3840326"/>
            <a:ext cx="11670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8e2df2ff7c_2_159"/>
          <p:cNvSpPr/>
          <p:nvPr/>
        </p:nvSpPr>
        <p:spPr>
          <a:xfrm>
            <a:off x="1858179" y="4344026"/>
            <a:ext cx="11670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1" name="Google Shape;371;g38e2df2ff7c_2_159"/>
          <p:cNvCxnSpPr>
            <a:stCxn id="369" idx="3"/>
          </p:cNvCxnSpPr>
          <p:nvPr/>
        </p:nvCxnSpPr>
        <p:spPr>
          <a:xfrm>
            <a:off x="2948979" y="3955076"/>
            <a:ext cx="5143500" cy="6168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2" name="Google Shape;372;g38e2df2ff7c_2_159"/>
          <p:cNvCxnSpPr>
            <a:stCxn id="370" idx="3"/>
          </p:cNvCxnSpPr>
          <p:nvPr/>
        </p:nvCxnSpPr>
        <p:spPr>
          <a:xfrm>
            <a:off x="3025179" y="4458776"/>
            <a:ext cx="5033100" cy="4791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8e1a525c92_0_113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8e1a525c92_0_113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XR e Claim - v1 vs v2 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9" name="Google Shape;379;g38e1a525c92_0_1132"/>
          <p:cNvSpPr/>
          <p:nvPr/>
        </p:nvSpPr>
        <p:spPr>
          <a:xfrm>
            <a:off x="3789525" y="1265850"/>
            <a:ext cx="4636500" cy="1294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8e1a525c92_0_1132"/>
          <p:cNvSpPr/>
          <p:nvPr/>
        </p:nvSpPr>
        <p:spPr>
          <a:xfrm>
            <a:off x="5989427" y="2170250"/>
            <a:ext cx="14256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User proxy</a:t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1" name="Google Shape;381;g38e1a525c92_0_1132"/>
          <p:cNvSpPr/>
          <p:nvPr/>
        </p:nvSpPr>
        <p:spPr>
          <a:xfrm>
            <a:off x="3789650" y="2877975"/>
            <a:ext cx="4636500" cy="2806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g38e1a525c92_0_1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9645" y="914232"/>
            <a:ext cx="340264" cy="35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g38e1a525c92_0_1132"/>
          <p:cNvSpPr/>
          <p:nvPr/>
        </p:nvSpPr>
        <p:spPr>
          <a:xfrm>
            <a:off x="4042806" y="947545"/>
            <a:ext cx="1239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namespaced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38e1a525c92_0_1132"/>
          <p:cNvSpPr/>
          <p:nvPr/>
        </p:nvSpPr>
        <p:spPr>
          <a:xfrm>
            <a:off x="4982925" y="167375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5D0B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</a:t>
            </a:r>
            <a:endParaRPr b="0" i="1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5" name="Google Shape;385;g38e1a525c92_0_1132"/>
          <p:cNvSpPr/>
          <p:nvPr/>
        </p:nvSpPr>
        <p:spPr>
          <a:xfrm>
            <a:off x="1081725" y="296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8e1a525c92_0_1132"/>
          <p:cNvSpPr/>
          <p:nvPr/>
        </p:nvSpPr>
        <p:spPr>
          <a:xfrm>
            <a:off x="8688375" y="303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38e1a525c92_0_1132"/>
          <p:cNvSpPr/>
          <p:nvPr/>
        </p:nvSpPr>
        <p:spPr>
          <a:xfrm>
            <a:off x="4982625" y="306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38e1a525c92_0_1132"/>
          <p:cNvSpPr/>
          <p:nvPr/>
        </p:nvSpPr>
        <p:spPr>
          <a:xfrm>
            <a:off x="4982625" y="444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38e1a525c92_0_1132"/>
          <p:cNvSpPr/>
          <p:nvPr/>
        </p:nvSpPr>
        <p:spPr>
          <a:xfrm>
            <a:off x="5135025" y="459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38e1a525c92_0_1132"/>
          <p:cNvSpPr/>
          <p:nvPr/>
        </p:nvSpPr>
        <p:spPr>
          <a:xfrm>
            <a:off x="5287425" y="475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1" name="Google Shape;391;g38e1a525c92_0_1132"/>
          <p:cNvCxnSpPr>
            <a:stCxn id="387" idx="2"/>
            <a:endCxn id="388" idx="0"/>
          </p:cNvCxnSpPr>
          <p:nvPr/>
        </p:nvCxnSpPr>
        <p:spPr>
          <a:xfrm flipH="1" rot="-5400000">
            <a:off x="5677725" y="400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2" name="Google Shape;392;g38e1a525c92_0_1132"/>
          <p:cNvCxnSpPr>
            <a:stCxn id="385" idx="3"/>
            <a:endCxn id="384" idx="1"/>
          </p:cNvCxnSpPr>
          <p:nvPr/>
        </p:nvCxnSpPr>
        <p:spPr>
          <a:xfrm flipH="1" rot="10800000">
            <a:off x="3503625" y="1921950"/>
            <a:ext cx="1479300" cy="1386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3" name="Google Shape;393;g38e1a525c92_0_1132"/>
          <p:cNvCxnSpPr>
            <a:stCxn id="385" idx="3"/>
            <a:endCxn id="387" idx="1"/>
          </p:cNvCxnSpPr>
          <p:nvPr/>
        </p:nvCxnSpPr>
        <p:spPr>
          <a:xfrm>
            <a:off x="3503625" y="330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4" name="Google Shape;394;g38e1a525c92_0_1132"/>
          <p:cNvCxnSpPr>
            <a:stCxn id="386" idx="1"/>
            <a:endCxn id="387" idx="3"/>
          </p:cNvCxnSpPr>
          <p:nvPr/>
        </p:nvCxnSpPr>
        <p:spPr>
          <a:xfrm flipH="1">
            <a:off x="7262775" y="330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5" name="Google Shape;395;g38e1a525c92_0_1132"/>
          <p:cNvSpPr/>
          <p:nvPr/>
        </p:nvSpPr>
        <p:spPr>
          <a:xfrm>
            <a:off x="1081725" y="365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o Schema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38e1a525c92_0_1132"/>
          <p:cNvSpPr/>
          <p:nvPr/>
        </p:nvSpPr>
        <p:spPr>
          <a:xfrm>
            <a:off x="8688375" y="357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 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38e1a525c92_0_1132"/>
          <p:cNvSpPr/>
          <p:nvPr/>
        </p:nvSpPr>
        <p:spPr>
          <a:xfrm>
            <a:off x="5683915" y="38597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Instância da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38e1a525c92_0_1132"/>
          <p:cNvSpPr/>
          <p:nvPr/>
        </p:nvSpPr>
        <p:spPr>
          <a:xfrm>
            <a:off x="4936625" y="524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Representação do Recurso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9" name="Google Shape;399;g38e1a525c92_0_1132"/>
          <p:cNvCxnSpPr>
            <a:stCxn id="384" idx="2"/>
            <a:endCxn id="387" idx="0"/>
          </p:cNvCxnSpPr>
          <p:nvPr/>
        </p:nvCxnSpPr>
        <p:spPr>
          <a:xfrm flipH="1" rot="-5400000">
            <a:off x="5678025" y="261515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descr="Ícone&#10;&#10;O conteúdo gerado por IA pode estar incorreto." id="400" name="Google Shape;400;g38e1a525c92_0_1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9516" y="5686059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38e1a525c92_0_1132"/>
          <p:cNvSpPr/>
          <p:nvPr/>
        </p:nvSpPr>
        <p:spPr>
          <a:xfrm>
            <a:off x="4057425" y="5723575"/>
            <a:ext cx="1479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cluster-scoped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402" name="Google Shape;402;g38e1a525c92_0_1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38e1a525c92_0_1132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8e1a525c92_0_120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38e1a525c92_0_1202"/>
          <p:cNvSpPr/>
          <p:nvPr/>
        </p:nvSpPr>
        <p:spPr>
          <a:xfrm>
            <a:off x="1081725" y="214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38e1a525c92_0_1202"/>
          <p:cNvSpPr/>
          <p:nvPr/>
        </p:nvSpPr>
        <p:spPr>
          <a:xfrm>
            <a:off x="8688375" y="221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38e1a525c92_0_1202"/>
          <p:cNvSpPr/>
          <p:nvPr/>
        </p:nvSpPr>
        <p:spPr>
          <a:xfrm>
            <a:off x="4982625" y="224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38e1a525c92_0_1202"/>
          <p:cNvSpPr/>
          <p:nvPr/>
        </p:nvSpPr>
        <p:spPr>
          <a:xfrm>
            <a:off x="4982625" y="362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38e1a525c92_0_1202"/>
          <p:cNvSpPr/>
          <p:nvPr/>
        </p:nvSpPr>
        <p:spPr>
          <a:xfrm>
            <a:off x="5135025" y="377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38e1a525c92_0_1202"/>
          <p:cNvSpPr/>
          <p:nvPr/>
        </p:nvSpPr>
        <p:spPr>
          <a:xfrm>
            <a:off x="5287425" y="393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g38e1a525c92_0_1202"/>
          <p:cNvCxnSpPr>
            <a:stCxn id="411" idx="2"/>
            <a:endCxn id="412" idx="0"/>
          </p:cNvCxnSpPr>
          <p:nvPr/>
        </p:nvCxnSpPr>
        <p:spPr>
          <a:xfrm flipH="1" rot="-5400000">
            <a:off x="5677725" y="318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16" name="Google Shape;416;g38e1a525c92_0_1202"/>
          <p:cNvCxnSpPr>
            <a:stCxn id="409" idx="3"/>
            <a:endCxn id="411" idx="1"/>
          </p:cNvCxnSpPr>
          <p:nvPr/>
        </p:nvCxnSpPr>
        <p:spPr>
          <a:xfrm>
            <a:off x="3503625" y="248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17" name="Google Shape;417;g38e1a525c92_0_1202"/>
          <p:cNvCxnSpPr>
            <a:stCxn id="410" idx="1"/>
            <a:endCxn id="411" idx="3"/>
          </p:cNvCxnSpPr>
          <p:nvPr/>
        </p:nvCxnSpPr>
        <p:spPr>
          <a:xfrm flipH="1">
            <a:off x="7262775" y="248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18" name="Google Shape;418;g38e1a525c92_0_1202"/>
          <p:cNvSpPr/>
          <p:nvPr/>
        </p:nvSpPr>
        <p:spPr>
          <a:xfrm>
            <a:off x="1081725" y="283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o Schema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38e1a525c92_0_1202"/>
          <p:cNvSpPr/>
          <p:nvPr/>
        </p:nvSpPr>
        <p:spPr>
          <a:xfrm>
            <a:off x="8688375" y="275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 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38e1a525c92_0_1202"/>
          <p:cNvSpPr/>
          <p:nvPr/>
        </p:nvSpPr>
        <p:spPr>
          <a:xfrm>
            <a:off x="5683915" y="30397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Instância da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38e1a525c92_0_1202"/>
          <p:cNvSpPr/>
          <p:nvPr/>
        </p:nvSpPr>
        <p:spPr>
          <a:xfrm>
            <a:off x="4936625" y="442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Representação do Recurso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38e1a525c92_0_1202"/>
          <p:cNvSpPr/>
          <p:nvPr/>
        </p:nvSpPr>
        <p:spPr>
          <a:xfrm>
            <a:off x="3789525" y="1989125"/>
            <a:ext cx="4636500" cy="2806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38e1a525c92_0_1202"/>
          <p:cNvSpPr/>
          <p:nvPr/>
        </p:nvSpPr>
        <p:spPr>
          <a:xfrm>
            <a:off x="4204925" y="4866050"/>
            <a:ext cx="20835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namespaced by default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g38e1a525c92_0_1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6075" y="4826351"/>
            <a:ext cx="360075" cy="351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425" name="Google Shape;425;g38e1a525c92_0_1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38e1a525c92_0_1202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38e1a525c92_0_120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XR e Claim - v1 vs v2 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g38e1a525c92_0_1366" title="Captura de Tela 2025-10-12 às 18.56.00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9075" y="4604450"/>
            <a:ext cx="2101500" cy="194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C1F9E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3" name="Google Shape;433;g38e1a525c92_0_1366" title="Captura de Tela 2025-10-12 às 18.56.1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7775" y="162700"/>
            <a:ext cx="2091300" cy="1901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4" name="Google Shape;434;g38e1a525c92_0_1366" title="Captura de Tela 2025-10-12 às 18.56.24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3575" y="2457750"/>
            <a:ext cx="2091300" cy="194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5" name="Google Shape;435;g38e1a525c92_0_1366" title="Captura de Tela 2025-10-12 às 18.56.38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5375" y="3973100"/>
            <a:ext cx="2072700" cy="1901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6" name="Google Shape;436;g38e1a525c92_0_1366" title="Captura de Tela 2025-10-12 às 18.56.49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68900" y="148300"/>
            <a:ext cx="2091300" cy="1915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7" name="Google Shape;437;g38e1a525c92_0_1366" title="Captura de Tela 2025-10-12 às 18.57.12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59475" y="2358686"/>
            <a:ext cx="2101500" cy="19512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C1F9E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8" name="Google Shape;438;g38e1a525c92_0_1366" title="Captura de Tela 2025-10-12 às 18.58.15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74338" y="4793900"/>
            <a:ext cx="2091300" cy="1906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9" name="Google Shape;439;g38e1a525c92_0_1366"/>
          <p:cNvSpPr/>
          <p:nvPr/>
        </p:nvSpPr>
        <p:spPr>
          <a:xfrm>
            <a:off x="406325" y="298659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lane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Pro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vid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ers</a:t>
            </a:r>
            <a:endParaRPr b="1" i="0" sz="72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0" name="Google Shape;440;g38e1a525c92_0_1366"/>
          <p:cNvSpPr txBox="1"/>
          <p:nvPr/>
        </p:nvSpPr>
        <p:spPr>
          <a:xfrm>
            <a:off x="487950" y="2721080"/>
            <a:ext cx="44841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Estendendo a solução!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g38e1a525c92_0_1366" title="Captura de Tela 2025-10-17 às 21.03.39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59825" y="4309876"/>
            <a:ext cx="2091300" cy="1923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8e1a525c92_0_158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38e1a525c92_0_158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8" name="Google Shape;448;g38e1a525c92_0_1588"/>
          <p:cNvSpPr/>
          <p:nvPr/>
        </p:nvSpPr>
        <p:spPr>
          <a:xfrm>
            <a:off x="4536675" y="1205975"/>
            <a:ext cx="3021300" cy="47910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38e1a525c92_0_1588"/>
          <p:cNvSpPr/>
          <p:nvPr/>
        </p:nvSpPr>
        <p:spPr>
          <a:xfrm>
            <a:off x="5026875" y="1054495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Source of Truth Flow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0" name="Google Shape;450;g38e1a525c92_0_1588"/>
          <p:cNvSpPr/>
          <p:nvPr/>
        </p:nvSpPr>
        <p:spPr>
          <a:xfrm>
            <a:off x="1144700" y="1580275"/>
            <a:ext cx="9957900" cy="26133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38e1a525c92_0_1588"/>
          <p:cNvSpPr/>
          <p:nvPr/>
        </p:nvSpPr>
        <p:spPr>
          <a:xfrm>
            <a:off x="4766700" y="174976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38e1a525c92_0_1588"/>
          <p:cNvSpPr/>
          <p:nvPr/>
        </p:nvSpPr>
        <p:spPr>
          <a:xfrm>
            <a:off x="4766700" y="320751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Controller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38e1a525c92_0_1588"/>
          <p:cNvSpPr/>
          <p:nvPr/>
        </p:nvSpPr>
        <p:spPr>
          <a:xfrm>
            <a:off x="4754850" y="466526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 Provider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454" name="Google Shape;454;g38e1a525c92_0_15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5454" y="168278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38e1a525c92_0_1588"/>
          <p:cNvSpPr/>
          <p:nvPr/>
        </p:nvSpPr>
        <p:spPr>
          <a:xfrm>
            <a:off x="1329900" y="172410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56" name="Google Shape;456;g38e1a525c92_0_1588"/>
          <p:cNvCxnSpPr>
            <a:stCxn id="451" idx="1"/>
            <a:endCxn id="452" idx="1"/>
          </p:cNvCxnSpPr>
          <p:nvPr/>
        </p:nvCxnSpPr>
        <p:spPr>
          <a:xfrm>
            <a:off x="4766700" y="2144863"/>
            <a:ext cx="600" cy="1457700"/>
          </a:xfrm>
          <a:prstGeom prst="curvedConnector3">
            <a:avLst>
              <a:gd fmla="val -161325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57" name="Google Shape;457;g38e1a525c92_0_1588"/>
          <p:cNvCxnSpPr>
            <a:stCxn id="451" idx="3"/>
            <a:endCxn id="452" idx="3"/>
          </p:cNvCxnSpPr>
          <p:nvPr/>
        </p:nvCxnSpPr>
        <p:spPr>
          <a:xfrm>
            <a:off x="7339800" y="2144863"/>
            <a:ext cx="600" cy="1457700"/>
          </a:xfrm>
          <a:prstGeom prst="curvedConnector3">
            <a:avLst>
              <a:gd fmla="val 17801666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458" name="Google Shape;458;g38e1a525c92_0_1588"/>
          <p:cNvCxnSpPr>
            <a:stCxn id="452" idx="3"/>
            <a:endCxn id="453" idx="3"/>
          </p:cNvCxnSpPr>
          <p:nvPr/>
        </p:nvCxnSpPr>
        <p:spPr>
          <a:xfrm flipH="1">
            <a:off x="7327800" y="3602613"/>
            <a:ext cx="12000" cy="1457700"/>
          </a:xfrm>
          <a:prstGeom prst="curvedConnector3">
            <a:avLst>
              <a:gd fmla="val -9238333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sm" w="sm" type="stealth"/>
          </a:ln>
        </p:spPr>
      </p:cxnSp>
      <p:sp>
        <p:nvSpPr>
          <p:cNvPr id="459" name="Google Shape;459;g38e1a525c92_0_1588"/>
          <p:cNvSpPr txBox="1"/>
          <p:nvPr/>
        </p:nvSpPr>
        <p:spPr>
          <a:xfrm>
            <a:off x="8407900" y="2689075"/>
            <a:ext cx="14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status.AtProvider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0" name="Google Shape;460;g38e1a525c92_0_1588"/>
          <p:cNvSpPr txBox="1"/>
          <p:nvPr/>
        </p:nvSpPr>
        <p:spPr>
          <a:xfrm>
            <a:off x="2329950" y="2689075"/>
            <a:ext cx="14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spec.forProvider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1" name="Google Shape;461;g38e1a525c92_0_1588"/>
          <p:cNvSpPr txBox="1"/>
          <p:nvPr/>
        </p:nvSpPr>
        <p:spPr>
          <a:xfrm>
            <a:off x="3059300" y="4193575"/>
            <a:ext cx="68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Aplica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2" name="Google Shape;462;g38e1a525c92_0_1588"/>
          <p:cNvSpPr txBox="1"/>
          <p:nvPr/>
        </p:nvSpPr>
        <p:spPr>
          <a:xfrm>
            <a:off x="8489400" y="4193575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Recupera</a:t>
            </a: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Status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63" name="Google Shape;463;g38e1a525c92_0_1588"/>
          <p:cNvCxnSpPr/>
          <p:nvPr/>
        </p:nvCxnSpPr>
        <p:spPr>
          <a:xfrm>
            <a:off x="4735150" y="3602613"/>
            <a:ext cx="600" cy="1457700"/>
          </a:xfrm>
          <a:prstGeom prst="curvedConnector3">
            <a:avLst>
              <a:gd fmla="val -161325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8e2df2ff7c_2_1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38e2df2ff7c_2_1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70" name="Google Shape;470;g38e2df2ff7c_2_19" title="Captura de Tela 2025-10-18 às 01.38.05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325" y="1180475"/>
            <a:ext cx="5924550" cy="1943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1" name="Google Shape;471;g38e2df2ff7c_2_19"/>
          <p:cNvGraphicFramePr/>
          <p:nvPr/>
        </p:nvGraphicFramePr>
        <p:xfrm>
          <a:off x="5878911" y="387633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{C71EDA53-D319-4C8B-A798-8416F591832D}</a:tableStyleId>
              </a:tblPr>
              <a:tblGrid>
                <a:gridCol w="2629350"/>
                <a:gridCol w="2645575"/>
              </a:tblGrid>
              <a:tr h="46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Parâmetro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Default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--max-reconcile-rate </a:t>
                      </a:r>
                      <a:endParaRPr b="1"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reconcile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/s)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</a:tr>
              <a:tr h="350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--poll-interval </a:t>
                      </a:r>
                      <a:endParaRPr b="1"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1m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resource polling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--sync-period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1h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full sync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</a:tr>
            </a:tbl>
          </a:graphicData>
        </a:graphic>
      </p:graphicFrame>
      <p:sp>
        <p:nvSpPr>
          <p:cNvPr id="472" name="Google Shape;472;g38e2df2ff7c_2_19"/>
          <p:cNvSpPr/>
          <p:nvPr/>
        </p:nvSpPr>
        <p:spPr>
          <a:xfrm>
            <a:off x="5878900" y="3876338"/>
            <a:ext cx="5221800" cy="1534200"/>
          </a:xfrm>
          <a:prstGeom prst="roundRect">
            <a:avLst>
              <a:gd fmla="val 10272" name="adj"/>
            </a:avLst>
          </a:prstGeom>
          <a:noFill/>
          <a:ln cap="flat" cmpd="sng" w="1905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3" name="Google Shape;473;g38e2df2ff7c_2_19"/>
          <p:cNvCxnSpPr>
            <a:stCxn id="472" idx="2"/>
            <a:endCxn id="472" idx="0"/>
          </p:cNvCxnSpPr>
          <p:nvPr/>
        </p:nvCxnSpPr>
        <p:spPr>
          <a:xfrm rot="10800000">
            <a:off x="8489800" y="3876338"/>
            <a:ext cx="0" cy="1534200"/>
          </a:xfrm>
          <a:prstGeom prst="straightConnector1">
            <a:avLst/>
          </a:prstGeom>
          <a:noFill/>
          <a:ln cap="flat" cmpd="sng" w="1905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4" name="Google Shape;474;g38e2df2ff7c_2_19" title="Captura de Tela 2025-10-18 às 01.40.09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4325" y="3295638"/>
            <a:ext cx="4000500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/>
          <p:nvPr/>
        </p:nvSpPr>
        <p:spPr>
          <a:xfrm>
            <a:off x="258687" y="127670"/>
            <a:ext cx="1160187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Eduardo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364398" y="2736683"/>
            <a:ext cx="396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Principal Engineer @ CI&amp;T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364400" y="3162650"/>
            <a:ext cx="5135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Containers &amp;&amp; \</a:t>
            </a:r>
            <a:b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Platform Engineering Specialist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" name="Google Shape;85;p2"/>
          <p:cNvSpPr txBox="1"/>
          <p:nvPr/>
        </p:nvSpPr>
        <p:spPr>
          <a:xfrm>
            <a:off x="364398" y="3942034"/>
            <a:ext cx="32052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Golden Kubestronaut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Kubestronaut &amp; Golden - Linux Foundation - Education" id="86" name="Google Shape;8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2403" y="5717584"/>
            <a:ext cx="1338495" cy="803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ádio de futebol com pessoas assistindo&#10;&#10;O conteúdo gerado por IA pode estar incorreto." id="87" name="Google Shape;8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8369" y="3105984"/>
            <a:ext cx="4958210" cy="33041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fazendo manobra com skate&#10;&#10;O conteúdo gerado por IA pode estar incorreto." id="88" name="Google Shape;8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1286" y="269438"/>
            <a:ext cx="2762147" cy="4145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no interior, teto, edifício, homem&#10;&#10;O conteúdo gerado por IA pode estar incorreto." id="89" name="Google Shape;89;p2"/>
          <p:cNvPicPr preferRelativeResize="0"/>
          <p:nvPr/>
        </p:nvPicPr>
        <p:blipFill rotWithShape="1">
          <a:blip r:embed="rId6">
            <a:alphaModFix/>
          </a:blip>
          <a:srcRect b="25203" l="13415" r="0" t="19203"/>
          <a:stretch/>
        </p:blipFill>
        <p:spPr>
          <a:xfrm>
            <a:off x="8808199" y="1114386"/>
            <a:ext cx="2945029" cy="3361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na frente de um palco segurando um microfone&#10;&#10;O conteúdo gerado por IA pode estar incorreto." id="90" name="Google Shape;9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33513" y="2495325"/>
            <a:ext cx="2524966" cy="3366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e1a525c92_0_152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38e1a525c92_0_1526"/>
          <p:cNvSpPr/>
          <p:nvPr/>
        </p:nvSpPr>
        <p:spPr>
          <a:xfrm>
            <a:off x="995550" y="1500450"/>
            <a:ext cx="6767700" cy="3857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38e1a525c92_0_152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Pods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2" name="Google Shape;482;g38e1a525c92_0_1526"/>
          <p:cNvSpPr/>
          <p:nvPr/>
        </p:nvSpPr>
        <p:spPr>
          <a:xfrm>
            <a:off x="1416700" y="1939625"/>
            <a:ext cx="4083000" cy="18840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38e1a525c92_0_1526"/>
          <p:cNvSpPr/>
          <p:nvPr/>
        </p:nvSpPr>
        <p:spPr>
          <a:xfrm>
            <a:off x="1569100" y="2066100"/>
            <a:ext cx="22407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crossplane-system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4" name="Google Shape;484;g38e1a525c92_0_1526"/>
          <p:cNvSpPr/>
          <p:nvPr/>
        </p:nvSpPr>
        <p:spPr>
          <a:xfrm>
            <a:off x="1766825" y="2580300"/>
            <a:ext cx="20409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Package Manager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5" name="Google Shape;485;g38e1a525c92_0_1526"/>
          <p:cNvSpPr/>
          <p:nvPr/>
        </p:nvSpPr>
        <p:spPr>
          <a:xfrm>
            <a:off x="5905663" y="3517325"/>
            <a:ext cx="1454100" cy="15459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38e1a525c92_0_1526"/>
          <p:cNvSpPr/>
          <p:nvPr/>
        </p:nvSpPr>
        <p:spPr>
          <a:xfrm>
            <a:off x="5983529" y="3559275"/>
            <a:ext cx="16302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7" name="Google Shape;487;g38e1a525c92_0_1526"/>
          <p:cNvSpPr/>
          <p:nvPr/>
        </p:nvSpPr>
        <p:spPr>
          <a:xfrm>
            <a:off x="6296112" y="3987215"/>
            <a:ext cx="637800" cy="865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g38e1a525c92_0_15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5230" y="3983581"/>
            <a:ext cx="279558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38e1a525c92_0_15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4304" y="3559263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38e1a525c92_0_15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100" y="2066096"/>
            <a:ext cx="311202" cy="3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4988" y="4292715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1563" y="4292715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1563" y="4551103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4988" y="4551103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495" name="Google Shape;495;g38e1a525c92_0_15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6754" y="151058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38e1a525c92_0_1526"/>
          <p:cNvSpPr/>
          <p:nvPr/>
        </p:nvSpPr>
        <p:spPr>
          <a:xfrm>
            <a:off x="1431200" y="155190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7" name="Google Shape;497;g38e1a525c92_0_1526"/>
          <p:cNvSpPr/>
          <p:nvPr/>
        </p:nvSpPr>
        <p:spPr>
          <a:xfrm>
            <a:off x="3572300" y="3094500"/>
            <a:ext cx="16950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Provider Pod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98" name="Google Shape;498;g38e1a525c92_0_15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72301" y="3094491"/>
            <a:ext cx="311200" cy="30391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38e1a525c92_0_1526"/>
          <p:cNvSpPr/>
          <p:nvPr/>
        </p:nvSpPr>
        <p:spPr>
          <a:xfrm>
            <a:off x="8258250" y="1500450"/>
            <a:ext cx="2938200" cy="138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38e1a525c92_0_1526"/>
          <p:cNvSpPr/>
          <p:nvPr/>
        </p:nvSpPr>
        <p:spPr>
          <a:xfrm>
            <a:off x="8656800" y="1538663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External Resources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1" name="Google Shape;501;g38e1a525c92_0_1526"/>
          <p:cNvSpPr/>
          <p:nvPr/>
        </p:nvSpPr>
        <p:spPr>
          <a:xfrm>
            <a:off x="8567250" y="2066100"/>
            <a:ext cx="2320200" cy="4698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External Resource API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02" name="Google Shape;502;g38e1a525c92_0_1526"/>
          <p:cNvCxnSpPr>
            <a:stCxn id="497" idx="2"/>
            <a:endCxn id="487" idx="2"/>
          </p:cNvCxnSpPr>
          <p:nvPr/>
        </p:nvCxnSpPr>
        <p:spPr>
          <a:xfrm flipH="1" rot="-5400000">
            <a:off x="4847150" y="2971050"/>
            <a:ext cx="1021500" cy="18762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03" name="Google Shape;503;g38e1a525c92_0_1526"/>
          <p:cNvCxnSpPr>
            <a:stCxn id="484" idx="2"/>
            <a:endCxn id="498" idx="1"/>
          </p:cNvCxnSpPr>
          <p:nvPr/>
        </p:nvCxnSpPr>
        <p:spPr>
          <a:xfrm flipH="1" rot="-5400000">
            <a:off x="2998775" y="2672700"/>
            <a:ext cx="362100" cy="7851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04" name="Google Shape;504;g38e1a525c92_0_1526"/>
          <p:cNvCxnSpPr>
            <a:stCxn id="497" idx="0"/>
            <a:endCxn id="501" idx="1"/>
          </p:cNvCxnSpPr>
          <p:nvPr/>
        </p:nvCxnSpPr>
        <p:spPr>
          <a:xfrm rot="-5400000">
            <a:off x="6096800" y="624000"/>
            <a:ext cx="793500" cy="41475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505" name="Google Shape;505;g38e1a525c92_0_1526"/>
          <p:cNvCxnSpPr>
            <a:stCxn id="487" idx="4"/>
            <a:endCxn id="501" idx="2"/>
          </p:cNvCxnSpPr>
          <p:nvPr/>
        </p:nvCxnSpPr>
        <p:spPr>
          <a:xfrm flipH="1" rot="10800000">
            <a:off x="6933912" y="2535790"/>
            <a:ext cx="2793300" cy="18840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6" name="Google Shape;506;g38e1a525c92_0_1526"/>
          <p:cNvSpPr txBox="1"/>
          <p:nvPr/>
        </p:nvSpPr>
        <p:spPr>
          <a:xfrm>
            <a:off x="4943275" y="3801556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7" name="Google Shape;507;g38e1a525c92_0_1526"/>
          <p:cNvSpPr txBox="1"/>
          <p:nvPr/>
        </p:nvSpPr>
        <p:spPr>
          <a:xfrm>
            <a:off x="6047725" y="2033400"/>
            <a:ext cx="150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Controller Logic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8" name="Google Shape;508;g38e1a525c92_0_1526"/>
          <p:cNvSpPr txBox="1"/>
          <p:nvPr/>
        </p:nvSpPr>
        <p:spPr>
          <a:xfrm>
            <a:off x="8656800" y="3935425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Mapeia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9" name="Google Shape;509;g38e1a525c92_0_1526"/>
          <p:cNvSpPr txBox="1"/>
          <p:nvPr/>
        </p:nvSpPr>
        <p:spPr>
          <a:xfrm>
            <a:off x="2977000" y="2880600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10" name="Google Shape;510;g38e1a525c92_0_1526"/>
          <p:cNvCxnSpPr>
            <a:stCxn id="484" idx="2"/>
            <a:endCxn id="487" idx="2"/>
          </p:cNvCxnSpPr>
          <p:nvPr/>
        </p:nvCxnSpPr>
        <p:spPr>
          <a:xfrm flipH="1" rot="-5400000">
            <a:off x="3773825" y="1897650"/>
            <a:ext cx="1535700" cy="35088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1" name="Google Shape;511;g38e1a525c92_0_1526"/>
          <p:cNvSpPr txBox="1"/>
          <p:nvPr/>
        </p:nvSpPr>
        <p:spPr>
          <a:xfrm>
            <a:off x="3809800" y="4050500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8e2df2ff7c_0_31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38e2df2ff7c_0_3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Providers - v1 vs v2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Ícone&#10;&#10;O conteúdo gerado por IA pode estar incorreto." id="518" name="Google Shape;518;g38e2df2ff7c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38e2df2ff7c_0_31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38e2df2ff7c_0_31"/>
          <p:cNvSpPr/>
          <p:nvPr/>
        </p:nvSpPr>
        <p:spPr>
          <a:xfrm>
            <a:off x="2005575" y="1757125"/>
            <a:ext cx="3021300" cy="3455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g38e2df2ff7c_0_31"/>
          <p:cNvSpPr/>
          <p:nvPr/>
        </p:nvSpPr>
        <p:spPr>
          <a:xfrm>
            <a:off x="2271675" y="22950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AWS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38e2df2ff7c_0_31"/>
          <p:cNvSpPr/>
          <p:nvPr/>
        </p:nvSpPr>
        <p:spPr>
          <a:xfrm>
            <a:off x="2495775" y="1645773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Full Provider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3" name="Google Shape;523;g38e2df2ff7c_0_31"/>
          <p:cNvSpPr/>
          <p:nvPr/>
        </p:nvSpPr>
        <p:spPr>
          <a:xfrm>
            <a:off x="2271675" y="3262925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CC00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 Definitions</a:t>
            </a:r>
            <a:b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(900+)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8e2df2ff7c_0_31"/>
          <p:cNvSpPr/>
          <p:nvPr/>
        </p:nvSpPr>
        <p:spPr>
          <a:xfrm>
            <a:off x="2271675" y="43993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38e2df2ff7c_0_31"/>
          <p:cNvSpPr/>
          <p:nvPr/>
        </p:nvSpPr>
        <p:spPr>
          <a:xfrm>
            <a:off x="2625075" y="4405821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26" name="Google Shape;526;g38e2df2ff7c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0063" y="4494171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7" name="Google Shape;527;g38e2df2ff7c_0_31"/>
          <p:cNvCxnSpPr>
            <a:stCxn id="521" idx="2"/>
            <a:endCxn id="523" idx="0"/>
          </p:cNvCxnSpPr>
          <p:nvPr/>
        </p:nvCxnSpPr>
        <p:spPr>
          <a:xfrm>
            <a:off x="3516225" y="277567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28" name="Google Shape;528;g38e2df2ff7c_0_31"/>
          <p:cNvCxnSpPr>
            <a:stCxn id="523" idx="2"/>
          </p:cNvCxnSpPr>
          <p:nvPr/>
        </p:nvCxnSpPr>
        <p:spPr>
          <a:xfrm>
            <a:off x="3516225" y="391212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9" name="Google Shape;529;g38e2df2ff7c_0_31"/>
          <p:cNvSpPr/>
          <p:nvPr/>
        </p:nvSpPr>
        <p:spPr>
          <a:xfrm>
            <a:off x="7067775" y="1757125"/>
            <a:ext cx="3021300" cy="3455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8e2df2ff7c_0_31"/>
          <p:cNvSpPr/>
          <p:nvPr/>
        </p:nvSpPr>
        <p:spPr>
          <a:xfrm>
            <a:off x="7333875" y="22950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AWS Family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38e2df2ff7c_0_31"/>
          <p:cNvSpPr/>
          <p:nvPr/>
        </p:nvSpPr>
        <p:spPr>
          <a:xfrm>
            <a:off x="7557975" y="1645773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Family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2" name="Google Shape;532;g38e2df2ff7c_0_31"/>
          <p:cNvSpPr/>
          <p:nvPr/>
        </p:nvSpPr>
        <p:spPr>
          <a:xfrm>
            <a:off x="7333875" y="3262925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00FF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Subconjunto de CRDs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g38e2df2ff7c_0_31"/>
          <p:cNvSpPr/>
          <p:nvPr/>
        </p:nvSpPr>
        <p:spPr>
          <a:xfrm>
            <a:off x="7333875" y="43993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38e2df2ff7c_0_31"/>
          <p:cNvSpPr/>
          <p:nvPr/>
        </p:nvSpPr>
        <p:spPr>
          <a:xfrm>
            <a:off x="7687275" y="4405821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35" name="Google Shape;535;g38e2df2ff7c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2263" y="4492596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6" name="Google Shape;536;g38e2df2ff7c_0_31"/>
          <p:cNvCxnSpPr>
            <a:stCxn id="530" idx="2"/>
            <a:endCxn id="532" idx="0"/>
          </p:cNvCxnSpPr>
          <p:nvPr/>
        </p:nvCxnSpPr>
        <p:spPr>
          <a:xfrm>
            <a:off x="8578425" y="277567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37" name="Google Shape;537;g38e2df2ff7c_0_31"/>
          <p:cNvCxnSpPr>
            <a:stCxn id="532" idx="2"/>
          </p:cNvCxnSpPr>
          <p:nvPr/>
        </p:nvCxnSpPr>
        <p:spPr>
          <a:xfrm>
            <a:off x="8578425" y="391212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8e2df2ff7c_0_1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543" name="Google Shape;543;g38e2df2ff7c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8e2df2ff7c_0_1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o, Carta&#10;&#10;O conteúdo gerado por IA pode estar incorreto." id="545" name="Google Shape;545;g38e2df2ff7c_0_1"/>
          <p:cNvPicPr preferRelativeResize="0"/>
          <p:nvPr/>
        </p:nvPicPr>
        <p:blipFill rotWithShape="1">
          <a:blip r:embed="rId4">
            <a:alphaModFix/>
          </a:blip>
          <a:srcRect b="3186" l="2272" r="1849" t="1954"/>
          <a:stretch/>
        </p:blipFill>
        <p:spPr>
          <a:xfrm>
            <a:off x="1331450" y="1376750"/>
            <a:ext cx="6115373" cy="4051399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38e2df2ff7c_0_1"/>
          <p:cNvSpPr/>
          <p:nvPr/>
        </p:nvSpPr>
        <p:spPr>
          <a:xfrm>
            <a:off x="7865800" y="1203100"/>
            <a:ext cx="3021300" cy="45600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38e2df2ff7c_0_1"/>
          <p:cNvSpPr/>
          <p:nvPr/>
        </p:nvSpPr>
        <p:spPr>
          <a:xfrm>
            <a:off x="8131900" y="1741050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AWS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38e2df2ff7c_0_1"/>
          <p:cNvSpPr/>
          <p:nvPr/>
        </p:nvSpPr>
        <p:spPr>
          <a:xfrm>
            <a:off x="8356000" y="1091748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Activation Policy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9" name="Google Shape;549;g38e2df2ff7c_0_1"/>
          <p:cNvSpPr/>
          <p:nvPr/>
        </p:nvSpPr>
        <p:spPr>
          <a:xfrm>
            <a:off x="8131900" y="2708900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CC00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 Definitions</a:t>
            </a:r>
            <a:b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(900+)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38e2df2ff7c_0_1"/>
          <p:cNvSpPr/>
          <p:nvPr/>
        </p:nvSpPr>
        <p:spPr>
          <a:xfrm>
            <a:off x="8131900" y="3845349"/>
            <a:ext cx="2489100" cy="480600"/>
          </a:xfrm>
          <a:prstGeom prst="roundRect">
            <a:avLst>
              <a:gd fmla="val 10272" name="adj"/>
            </a:avLst>
          </a:prstGeom>
          <a:solidFill>
            <a:srgbClr val="00FF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CRDs Ativados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38e2df2ff7c_0_1"/>
          <p:cNvSpPr/>
          <p:nvPr/>
        </p:nvSpPr>
        <p:spPr>
          <a:xfrm>
            <a:off x="8131900" y="4813200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38e2df2ff7c_0_1"/>
          <p:cNvSpPr/>
          <p:nvPr/>
        </p:nvSpPr>
        <p:spPr>
          <a:xfrm>
            <a:off x="8485300" y="4819646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53" name="Google Shape;553;g38e2df2ff7c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95188" y="4901546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4" name="Google Shape;554;g38e2df2ff7c_0_1"/>
          <p:cNvCxnSpPr>
            <a:stCxn id="547" idx="2"/>
            <a:endCxn id="549" idx="0"/>
          </p:cNvCxnSpPr>
          <p:nvPr/>
        </p:nvCxnSpPr>
        <p:spPr>
          <a:xfrm>
            <a:off x="9376450" y="2221650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5" name="Google Shape;555;g38e2df2ff7c_0_1"/>
          <p:cNvCxnSpPr>
            <a:stCxn id="549" idx="2"/>
            <a:endCxn id="550" idx="0"/>
          </p:cNvCxnSpPr>
          <p:nvPr/>
        </p:nvCxnSpPr>
        <p:spPr>
          <a:xfrm>
            <a:off x="9376450" y="3358100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6" name="Google Shape;556;g38e2df2ff7c_0_1"/>
          <p:cNvCxnSpPr>
            <a:stCxn id="550" idx="2"/>
            <a:endCxn id="551" idx="0"/>
          </p:cNvCxnSpPr>
          <p:nvPr/>
        </p:nvCxnSpPr>
        <p:spPr>
          <a:xfrm>
            <a:off x="9376450" y="4325949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57" name="Google Shape;557;g38e2df2ff7c_0_1"/>
          <p:cNvSpPr/>
          <p:nvPr/>
        </p:nvSpPr>
        <p:spPr>
          <a:xfrm>
            <a:off x="1331450" y="1454350"/>
            <a:ext cx="5028900" cy="230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38e2df2ff7c_0_1"/>
          <p:cNvSpPr/>
          <p:nvPr/>
        </p:nvSpPr>
        <p:spPr>
          <a:xfrm>
            <a:off x="1381425" y="3758950"/>
            <a:ext cx="5829000" cy="1669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38e2df2ff7c_0_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Providers - v1 vs v2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8e1a525c92_0_1391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38e1a525c92_0_1391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g38e1a525c92_0_1391" title="Captura de Tela 2025-10-17 às 21.17.2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1021" y="667273"/>
            <a:ext cx="6950979" cy="61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g38e1a525c92_0_1391"/>
          <p:cNvSpPr txBox="1"/>
          <p:nvPr/>
        </p:nvSpPr>
        <p:spPr>
          <a:xfrm>
            <a:off x="430800" y="2766803"/>
            <a:ext cx="5827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Aplicando no dia a dia!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g38e1a525c92_0_1391"/>
          <p:cNvSpPr/>
          <p:nvPr/>
        </p:nvSpPr>
        <p:spPr>
          <a:xfrm>
            <a:off x="372025" y="301534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lane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Use 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Ca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ses</a:t>
            </a:r>
            <a:endParaRPr b="1" i="0" sz="72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g38e1a525c92_0_889" title="Captura de Tela 2025-10-17 às 21.24.4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7756" y="667275"/>
            <a:ext cx="7484245" cy="615387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38e1a525c92_0_889"/>
          <p:cNvSpPr/>
          <p:nvPr/>
        </p:nvSpPr>
        <p:spPr>
          <a:xfrm>
            <a:off x="362225" y="290100"/>
            <a:ext cx="68211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1" i="0" lang="pt-BR" sz="76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Env</a:t>
            </a:r>
            <a: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iron</a:t>
            </a:r>
            <a:r>
              <a:rPr b="1" i="0" lang="pt-BR" sz="76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ment </a:t>
            </a:r>
            <a:b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i="0" lang="pt-BR" sz="76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Pro</a:t>
            </a:r>
            <a: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mot</a:t>
            </a:r>
            <a:r>
              <a:rPr b="1" i="0" lang="pt-BR" sz="76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ion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ackstage by Spotify - The Ultimate Guide [2023] | Roadie" id="575" name="Google Shape;575;g38e1a525c92_0_8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2513" y="4098363"/>
            <a:ext cx="516124" cy="628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576" name="Google Shape;576;g38e1a525c92_0_8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3430" y="5041619"/>
            <a:ext cx="546529" cy="5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g38e1a525c92_0_889"/>
          <p:cNvSpPr/>
          <p:nvPr/>
        </p:nvSpPr>
        <p:spPr>
          <a:xfrm>
            <a:off x="3023175" y="3948775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g38e1a525c92_0_889"/>
          <p:cNvSpPr/>
          <p:nvPr/>
        </p:nvSpPr>
        <p:spPr>
          <a:xfrm>
            <a:off x="2139288" y="4876675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nabling Allianz Direct's scaling through Platform Engineering | Cloud  Native Architecture" id="579" name="Google Shape;579;g38e1a525c92_0_8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92750" y="4061713"/>
            <a:ext cx="546525" cy="702028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38e1a525c92_0_889"/>
          <p:cNvSpPr/>
          <p:nvPr/>
        </p:nvSpPr>
        <p:spPr>
          <a:xfrm>
            <a:off x="1338613" y="3948763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6"/>
          <p:cNvSpPr/>
          <p:nvPr/>
        </p:nvSpPr>
        <p:spPr>
          <a:xfrm>
            <a:off x="3774729" y="1270643"/>
            <a:ext cx="3081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ackstage by Spotify - The Ultimate Guide [2023] | Roadie" id="587" name="Google Shape;58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182" y="1732517"/>
            <a:ext cx="414581" cy="50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goCD ApplicationsSet with Helm. This article is for people who are… | by  Maciej Przygrodzki | Medium" id="588" name="Google Shape;58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3377" y="165781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589" name="Google Shape;589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2805" y="1702744"/>
            <a:ext cx="546529" cy="5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6"/>
          <p:cNvSpPr txBox="1"/>
          <p:nvPr/>
        </p:nvSpPr>
        <p:spPr>
          <a:xfrm>
            <a:off x="3898300" y="3347100"/>
            <a:ext cx="2321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infra-resources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📁checkout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dev                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📄keyvault.yaml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   📄app01.yaml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        📄storage.yaml</a:t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1" name="Google Shape;591;p36"/>
          <p:cNvSpPr/>
          <p:nvPr/>
        </p:nvSpPr>
        <p:spPr>
          <a:xfrm>
            <a:off x="3774725" y="3347088"/>
            <a:ext cx="2142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Microsoft Azure.svg - Wikipedia" id="592" name="Google Shape;592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43939" y="1379859"/>
            <a:ext cx="1074908" cy="10749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3" name="Google Shape;593;p36"/>
          <p:cNvCxnSpPr/>
          <p:nvPr/>
        </p:nvCxnSpPr>
        <p:spPr>
          <a:xfrm>
            <a:off x="6608948" y="1950265"/>
            <a:ext cx="130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4" name="Google Shape;594;p36"/>
          <p:cNvCxnSpPr/>
          <p:nvPr/>
        </p:nvCxnSpPr>
        <p:spPr>
          <a:xfrm>
            <a:off x="5659125" y="1995363"/>
            <a:ext cx="473100" cy="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professor Icon 1556049" id="595" name="Google Shape;595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1481" y="1671850"/>
            <a:ext cx="596213" cy="65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6" name="Google Shape;596;p36"/>
          <p:cNvCxnSpPr>
            <a:stCxn id="595" idx="3"/>
          </p:cNvCxnSpPr>
          <p:nvPr/>
        </p:nvCxnSpPr>
        <p:spPr>
          <a:xfrm flipH="1" rot="10800000">
            <a:off x="2387694" y="1984350"/>
            <a:ext cx="1629300" cy="17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7" name="Google Shape;597;p36"/>
          <p:cNvCxnSpPr/>
          <p:nvPr/>
        </p:nvCxnSpPr>
        <p:spPr>
          <a:xfrm flipH="1">
            <a:off x="4313798" y="2454769"/>
            <a:ext cx="3000" cy="8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8" name="Google Shape;598;p36"/>
          <p:cNvCxnSpPr>
            <a:stCxn id="588" idx="2"/>
          </p:cNvCxnSpPr>
          <p:nvPr/>
        </p:nvCxnSpPr>
        <p:spPr>
          <a:xfrm>
            <a:off x="5312980" y="2333509"/>
            <a:ext cx="5400" cy="969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Ícone&#10;&#10;O conteúdo gerado por IA pode estar incorreto." id="599" name="Google Shape;599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62148" y="1286711"/>
            <a:ext cx="348652" cy="3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36"/>
          <p:cNvSpPr txBox="1"/>
          <p:nvPr/>
        </p:nvSpPr>
        <p:spPr>
          <a:xfrm>
            <a:off x="5292667" y="2770649"/>
            <a:ext cx="150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ApplicationSet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 imagem contendo Texto&#10;&#10;O conteúdo gerado por IA pode estar incorreto." id="601" name="Google Shape;601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09665" y="3044638"/>
            <a:ext cx="299085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36"/>
          <p:cNvSpPr/>
          <p:nvPr/>
        </p:nvSpPr>
        <p:spPr>
          <a:xfrm>
            <a:off x="4234884" y="3791486"/>
            <a:ext cx="654000" cy="2322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36"/>
          <p:cNvSpPr/>
          <p:nvPr/>
        </p:nvSpPr>
        <p:spPr>
          <a:xfrm>
            <a:off x="7584932" y="4488338"/>
            <a:ext cx="1422600" cy="2067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6"/>
          <p:cNvSpPr/>
          <p:nvPr/>
        </p:nvSpPr>
        <p:spPr>
          <a:xfrm>
            <a:off x="8439607" y="3582175"/>
            <a:ext cx="382800" cy="1863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6"/>
          <p:cNvSpPr/>
          <p:nvPr/>
        </p:nvSpPr>
        <p:spPr>
          <a:xfrm>
            <a:off x="8419012" y="3932283"/>
            <a:ext cx="279600" cy="1965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6" name="Google Shape;606;p36"/>
          <p:cNvCxnSpPr/>
          <p:nvPr/>
        </p:nvCxnSpPr>
        <p:spPr>
          <a:xfrm flipH="1" rot="10800000">
            <a:off x="5806200" y="3515600"/>
            <a:ext cx="1431000" cy="1034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med" w="med" type="triangle"/>
          </a:ln>
        </p:spPr>
      </p:cxnSp>
      <p:pic>
        <p:nvPicPr>
          <p:cNvPr descr="Download Free GitHub Logo PNG and SVG Icons" id="607" name="Google Shape;607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66072" y="3377593"/>
            <a:ext cx="350880" cy="3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8e1a525c92_0_71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g38e1a525c92_0_71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5" name="Google Shape;615;g38e1a525c92_0_716"/>
          <p:cNvPicPr preferRelativeResize="0"/>
          <p:nvPr/>
        </p:nvPicPr>
        <p:blipFill rotWithShape="1">
          <a:blip r:embed="rId3">
            <a:alphaModFix/>
          </a:blip>
          <a:srcRect b="2358" l="2025" r="3340" t="2111"/>
          <a:stretch/>
        </p:blipFill>
        <p:spPr>
          <a:xfrm>
            <a:off x="3490287" y="671575"/>
            <a:ext cx="5264674" cy="55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38e1a525c92_0_716" title="Captura de Tela 2025-12-30 às 16.27.40.png"/>
          <p:cNvPicPr preferRelativeResize="0"/>
          <p:nvPr/>
        </p:nvPicPr>
        <p:blipFill rotWithShape="1">
          <a:blip r:embed="rId4">
            <a:alphaModFix/>
          </a:blip>
          <a:srcRect b="0" l="1913" r="1913" t="0"/>
          <a:stretch/>
        </p:blipFill>
        <p:spPr>
          <a:xfrm>
            <a:off x="3490287" y="671575"/>
            <a:ext cx="5264676" cy="551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8e1a525c92_0_75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38e1a525c92_0_75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, chat ou mensagem de texto&#10;&#10;O conteúdo gerado por IA pode estar incorreto." id="623" name="Google Shape;623;g38e1a525c92_0_7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2902" y="1779013"/>
            <a:ext cx="421957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8e1a525c92_0_77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g38e1a525c92_0_7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Aplicativo&#10;&#10;O conteúdo gerado por IA pode estar incorreto." id="630" name="Google Shape;630;g38e1a525c92_0_7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797" y="692774"/>
            <a:ext cx="9003054" cy="56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38e1a525c92_0_778"/>
          <p:cNvSpPr/>
          <p:nvPr/>
        </p:nvSpPr>
        <p:spPr>
          <a:xfrm>
            <a:off x="4838275" y="736025"/>
            <a:ext cx="2576100" cy="18510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38e1a525c92_0_778"/>
          <p:cNvSpPr/>
          <p:nvPr/>
        </p:nvSpPr>
        <p:spPr>
          <a:xfrm>
            <a:off x="4834575" y="2678825"/>
            <a:ext cx="2576100" cy="2992800"/>
          </a:xfrm>
          <a:prstGeom prst="rect">
            <a:avLst/>
          </a:prstGeom>
          <a:noFill/>
          <a:ln cap="flat" cmpd="sng" w="1905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38e1a525c92_0_778"/>
          <p:cNvSpPr/>
          <p:nvPr/>
        </p:nvSpPr>
        <p:spPr>
          <a:xfrm>
            <a:off x="7972750" y="2354975"/>
            <a:ext cx="2526300" cy="39444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e2df2ff7c_2_207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38e2df2ff7c_2_20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40" name="Google Shape;640;g38e2df2ff7c_2_207" title="Captura de Tela 2025-10-15 às 03.19.2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9200" y="1193775"/>
            <a:ext cx="7896225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38e2df2ff7c_2_207"/>
          <p:cNvSpPr/>
          <p:nvPr/>
        </p:nvSpPr>
        <p:spPr>
          <a:xfrm>
            <a:off x="4628200" y="4822825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g38e2df2ff7c_2_207"/>
          <p:cNvSpPr/>
          <p:nvPr/>
        </p:nvSpPr>
        <p:spPr>
          <a:xfrm>
            <a:off x="2161225" y="1193775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g38e2df2ff7c_2_207" title="Captura de Tela 2025-10-18 às 02.13.57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8900" y="5594188"/>
            <a:ext cx="5095875" cy="8477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/>
          <p:nvPr/>
        </p:nvSpPr>
        <p:spPr>
          <a:xfrm>
            <a:off x="258687" y="127670"/>
            <a:ext cx="1160187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Flávio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364360" y="2862305"/>
            <a:ext cx="51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Platform Engineer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@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CI&amp;T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 txBox="1"/>
          <p:nvPr/>
        </p:nvSpPr>
        <p:spPr>
          <a:xfrm>
            <a:off x="364398" y="3308167"/>
            <a:ext cx="51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Security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pecialist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3534" y="5662451"/>
            <a:ext cx="832952" cy="83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8679" y="494400"/>
            <a:ext cx="2428626" cy="32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 b="0" l="0" r="0" t="4232"/>
          <a:stretch/>
        </p:blipFill>
        <p:spPr>
          <a:xfrm>
            <a:off x="6242600" y="324050"/>
            <a:ext cx="2750000" cy="444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0492" y="3657870"/>
            <a:ext cx="2633602" cy="291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8e1a525c92_0_79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g38e1a525c92_0_79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ownload Free GitHub Logo PNG and SVG Icons" id="650" name="Google Shape;650;g38e1a525c92_0_7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5406" y="3422538"/>
            <a:ext cx="350880" cy="3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38e1a525c92_0_797"/>
          <p:cNvSpPr txBox="1"/>
          <p:nvPr/>
        </p:nvSpPr>
        <p:spPr>
          <a:xfrm>
            <a:off x="3898274" y="3353650"/>
            <a:ext cx="27108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infra-resources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📁checkout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dev                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📄keyvault.yaml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    📄app01.yaml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         📄storage.yaml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</a:t>
            </a: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hom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 📄</a:t>
            </a: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keyvault.yaml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           📄app01.yaml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           📄storage.yaml</a:t>
            </a:r>
            <a:endParaRPr b="0" i="0" sz="1400" u="none" cap="none" strike="noStrike">
              <a:solidFill>
                <a:srgbClr val="00B05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2" name="Google Shape;652;g38e1a525c92_0_797"/>
          <p:cNvSpPr/>
          <p:nvPr/>
        </p:nvSpPr>
        <p:spPr>
          <a:xfrm>
            <a:off x="3774726" y="3347100"/>
            <a:ext cx="2288100" cy="2430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g38e1a525c92_0_797"/>
          <p:cNvSpPr/>
          <p:nvPr/>
        </p:nvSpPr>
        <p:spPr>
          <a:xfrm>
            <a:off x="4224325" y="4671750"/>
            <a:ext cx="1726200" cy="95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Microsoft Azure.svg - Wikipedia" id="654" name="Google Shape;654;g38e1a525c92_0_7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939" y="1379859"/>
            <a:ext cx="1074908" cy="1074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stage by Spotify - The Ultimate Guide [2023] | Roadie" id="655" name="Google Shape;655;g38e1a525c92_0_7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5182" y="1732517"/>
            <a:ext cx="414581" cy="50501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38e1a525c92_0_797"/>
          <p:cNvSpPr/>
          <p:nvPr/>
        </p:nvSpPr>
        <p:spPr>
          <a:xfrm>
            <a:off x="3774729" y="1270643"/>
            <a:ext cx="3081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goCD ApplicationsSet with Helm. This article is for people who are… | by  Maciej Przygrodzki | Medium" id="657" name="Google Shape;657;g38e1a525c92_0_7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6865" y="165781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658" name="Google Shape;658;g38e1a525c92_0_79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62805" y="1702744"/>
            <a:ext cx="546529" cy="598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9" name="Google Shape;659;g38e1a525c92_0_797"/>
          <p:cNvCxnSpPr/>
          <p:nvPr/>
        </p:nvCxnSpPr>
        <p:spPr>
          <a:xfrm>
            <a:off x="6608948" y="1950265"/>
            <a:ext cx="130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60" name="Google Shape;660;g38e1a525c92_0_797"/>
          <p:cNvCxnSpPr/>
          <p:nvPr/>
        </p:nvCxnSpPr>
        <p:spPr>
          <a:xfrm flipH="1" rot="10800000">
            <a:off x="5666075" y="1949825"/>
            <a:ext cx="444300" cy="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professor Icon 1556049" id="661" name="Google Shape;661;g38e1a525c92_0_79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1481" y="1671850"/>
            <a:ext cx="596213" cy="65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2" name="Google Shape;662;g38e1a525c92_0_797"/>
          <p:cNvCxnSpPr>
            <a:stCxn id="661" idx="3"/>
          </p:cNvCxnSpPr>
          <p:nvPr/>
        </p:nvCxnSpPr>
        <p:spPr>
          <a:xfrm flipH="1" rot="10800000">
            <a:off x="2387694" y="1984350"/>
            <a:ext cx="1629300" cy="17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63" name="Google Shape;663;g38e1a525c92_0_797"/>
          <p:cNvCxnSpPr/>
          <p:nvPr/>
        </p:nvCxnSpPr>
        <p:spPr>
          <a:xfrm flipH="1">
            <a:off x="4313798" y="2454769"/>
            <a:ext cx="3000" cy="8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64" name="Google Shape;664;g38e1a525c92_0_797"/>
          <p:cNvCxnSpPr>
            <a:stCxn id="657" idx="2"/>
          </p:cNvCxnSpPr>
          <p:nvPr/>
        </p:nvCxnSpPr>
        <p:spPr>
          <a:xfrm flipH="1">
            <a:off x="5342567" y="2333509"/>
            <a:ext cx="3900" cy="1000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Ícone&#10;&#10;O conteúdo gerado por IA pode estar incorreto." id="665" name="Google Shape;665;g38e1a525c92_0_79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62148" y="1286711"/>
            <a:ext cx="348652" cy="3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38e1a525c92_0_797"/>
          <p:cNvSpPr txBox="1"/>
          <p:nvPr/>
        </p:nvSpPr>
        <p:spPr>
          <a:xfrm>
            <a:off x="5397842" y="2804324"/>
            <a:ext cx="150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ApplicationSet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e1a525c92_0_85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38e1a525c92_0_85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&#10;&#10;O conteúdo gerado por IA pode estar incorreto." id="673" name="Google Shape;673;g38e1a525c92_0_8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5995" y="1724025"/>
            <a:ext cx="8658225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8e1a525c92_0_878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38e1a525c92_0_8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, chat ou mensagem de texto&#10;&#10;O conteúdo gerado por IA pode estar incorreto." id="680" name="Google Shape;680;g38e1a525c92_0_8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9432" y="711217"/>
            <a:ext cx="9235788" cy="579235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g38e1a525c92_0_878"/>
          <p:cNvSpPr/>
          <p:nvPr/>
        </p:nvSpPr>
        <p:spPr>
          <a:xfrm>
            <a:off x="4834575" y="779325"/>
            <a:ext cx="2576100" cy="18510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g38e1a525c92_0_878"/>
          <p:cNvSpPr/>
          <p:nvPr/>
        </p:nvSpPr>
        <p:spPr>
          <a:xfrm>
            <a:off x="4834575" y="2765425"/>
            <a:ext cx="2576100" cy="2992800"/>
          </a:xfrm>
          <a:prstGeom prst="rect">
            <a:avLst/>
          </a:prstGeom>
          <a:noFill/>
          <a:ln cap="flat" cmpd="sng" w="1905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38e1a525c92_0_878"/>
          <p:cNvSpPr/>
          <p:nvPr/>
        </p:nvSpPr>
        <p:spPr>
          <a:xfrm>
            <a:off x="8091825" y="2430750"/>
            <a:ext cx="2526300" cy="39444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8e2df2ff7c_2_196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g38e2df2ff7c_2_19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90" name="Google Shape;690;g38e2df2ff7c_2_196" title="Captura de Tela 2025-10-15 às 03.19.4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0250" y="922300"/>
            <a:ext cx="7991475" cy="51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38e2df2ff7c_2_196"/>
          <p:cNvSpPr/>
          <p:nvPr/>
        </p:nvSpPr>
        <p:spPr>
          <a:xfrm>
            <a:off x="4628200" y="4909400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g38e2df2ff7c_2_196"/>
          <p:cNvSpPr/>
          <p:nvPr/>
        </p:nvSpPr>
        <p:spPr>
          <a:xfrm>
            <a:off x="2161225" y="1165200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3" name="Google Shape;693;g38e2df2ff7c_2_196" title="Captura de Tela 2025-10-18 às 02.14.07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9375" y="5617163"/>
            <a:ext cx="5114925" cy="866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g38e1a525c92_0_1416" title="Captura de Tela 2025-10-17 às 21.21.5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0950" y="2156950"/>
            <a:ext cx="8142750" cy="47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g38e1a525c92_0_1416"/>
          <p:cNvSpPr/>
          <p:nvPr/>
        </p:nvSpPr>
        <p:spPr>
          <a:xfrm>
            <a:off x="5366750" y="1956175"/>
            <a:ext cx="839700" cy="932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g38e1a525c92_0_1416"/>
          <p:cNvSpPr/>
          <p:nvPr/>
        </p:nvSpPr>
        <p:spPr>
          <a:xfrm>
            <a:off x="373660" y="358650"/>
            <a:ext cx="68211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1" lang="pt-BR" sz="76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Gra</a:t>
            </a:r>
            <a:r>
              <a:rPr b="1" lang="pt-BR" sz="76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fan</a:t>
            </a:r>
            <a:r>
              <a:rPr b="1" lang="pt-BR" sz="76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a e </a:t>
            </a:r>
            <a:r>
              <a:rPr b="1" lang="pt-BR" sz="76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Key</a:t>
            </a:r>
            <a:r>
              <a:rPr b="1" lang="pt-BR" sz="76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clo</a:t>
            </a:r>
            <a:r>
              <a:rPr b="1" lang="pt-BR" sz="76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ak</a:t>
            </a:r>
            <a:endParaRPr b="1" sz="7600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1" name="Google Shape;701;g38e1a525c92_0_1416"/>
          <p:cNvSpPr/>
          <p:nvPr/>
        </p:nvSpPr>
        <p:spPr>
          <a:xfrm>
            <a:off x="6897575" y="2016450"/>
            <a:ext cx="839700" cy="124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9ca95e6f85_0_92"/>
          <p:cNvSpPr txBox="1"/>
          <p:nvPr/>
        </p:nvSpPr>
        <p:spPr>
          <a:xfrm>
            <a:off x="215150" y="1838250"/>
            <a:ext cx="53958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Utilizando compositions para: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Criar organizations no Grafana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Criar grupos e usuários no Keycloak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Associar usuários aos grupos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○"/>
            </a:pP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Configuração do mapeamento de grupos e organizations no Grafana (configmap)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Tudo isso a partir de Claims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iagrama, Desenho técnico&#10;&#10;O conteúdo gerado por IA pode estar incorreto." id="707" name="Google Shape;707;g39ca95e6f85_0_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8080" y="779700"/>
            <a:ext cx="6533921" cy="5423928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g39ca95e6f85_0_92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pt-BR" sz="44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In</a:t>
            </a:r>
            <a:r>
              <a:rPr b="1" lang="pt-BR" sz="44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tr</a:t>
            </a:r>
            <a:r>
              <a:rPr b="1" lang="pt-BR" sz="4400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endParaRPr b="1" i="0" sz="44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9cc6a68fa4_0_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g39cc6a68fa4_0_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xsystem</a:t>
            </a:r>
            <a:endParaRPr b="1" sz="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15" name="Google Shape;715;g39cc6a68fa4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832" y="765475"/>
            <a:ext cx="5982532" cy="53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39cc6a68fa4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9825" y="3155300"/>
            <a:ext cx="3562350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g39cc6a68fa4_0_6"/>
          <p:cNvSpPr/>
          <p:nvPr/>
        </p:nvSpPr>
        <p:spPr>
          <a:xfrm>
            <a:off x="7990997" y="4468051"/>
            <a:ext cx="21201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18" name="Google Shape;718;g39cc6a68fa4_0_6"/>
          <p:cNvSpPr/>
          <p:nvPr/>
        </p:nvSpPr>
        <p:spPr>
          <a:xfrm>
            <a:off x="2390757" y="5729525"/>
            <a:ext cx="15588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719" name="Google Shape;719;g39cc6a68fa4_0_6"/>
          <p:cNvCxnSpPr>
            <a:stCxn id="717" idx="1"/>
            <a:endCxn id="718" idx="3"/>
          </p:cNvCxnSpPr>
          <p:nvPr/>
        </p:nvCxnSpPr>
        <p:spPr>
          <a:xfrm flipH="1">
            <a:off x="3949697" y="4576351"/>
            <a:ext cx="4041300" cy="12615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miter lim="800000"/>
            <a:headEnd len="sm" w="sm" type="triangle"/>
            <a:tailEnd len="med" w="med" type="none"/>
          </a:ln>
        </p:spPr>
      </p:cxnSp>
      <p:sp>
        <p:nvSpPr>
          <p:cNvPr id="720" name="Google Shape;720;g39cc6a68fa4_0_6"/>
          <p:cNvSpPr/>
          <p:nvPr/>
        </p:nvSpPr>
        <p:spPr>
          <a:xfrm>
            <a:off x="1795001" y="4395325"/>
            <a:ext cx="3110400" cy="4107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21" name="Google Shape;721;g39cc6a68fa4_0_6"/>
          <p:cNvSpPr txBox="1"/>
          <p:nvPr/>
        </p:nvSpPr>
        <p:spPr>
          <a:xfrm>
            <a:off x="8465300" y="1481175"/>
            <a:ext cx="2171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Grafana Organization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2" name="Google Shape;722;g39cc6a68fa4_0_6"/>
          <p:cNvSpPr/>
          <p:nvPr/>
        </p:nvSpPr>
        <p:spPr>
          <a:xfrm>
            <a:off x="1648632" y="3424975"/>
            <a:ext cx="15588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723" name="Google Shape;723;g39cc6a68fa4_0_6"/>
          <p:cNvCxnSpPr>
            <a:stCxn id="724" idx="1"/>
            <a:endCxn id="722" idx="3"/>
          </p:cNvCxnSpPr>
          <p:nvPr/>
        </p:nvCxnSpPr>
        <p:spPr>
          <a:xfrm flipH="1">
            <a:off x="3207347" y="1686526"/>
            <a:ext cx="5283600" cy="18468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miter lim="800000"/>
            <a:headEnd len="sm" w="sm" type="triangle"/>
            <a:tailEnd len="med" w="med" type="none"/>
          </a:ln>
        </p:spPr>
      </p:cxnSp>
      <p:sp>
        <p:nvSpPr>
          <p:cNvPr id="724" name="Google Shape;724;g39cc6a68fa4_0_6"/>
          <p:cNvSpPr/>
          <p:nvPr/>
        </p:nvSpPr>
        <p:spPr>
          <a:xfrm>
            <a:off x="8490947" y="1578226"/>
            <a:ext cx="21201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9cd84def54_0_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g39cd84def54_0_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xsystem</a:t>
            </a:r>
            <a:endParaRPr b="1" sz="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1" name="Google Shape;731;g39cd84def5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9825" y="3155300"/>
            <a:ext cx="3562350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g39cd84def54_0_0"/>
          <p:cNvSpPr/>
          <p:nvPr/>
        </p:nvSpPr>
        <p:spPr>
          <a:xfrm>
            <a:off x="7990997" y="4468051"/>
            <a:ext cx="21201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33" name="Google Shape;733;g39cd84def54_0_0"/>
          <p:cNvSpPr txBox="1"/>
          <p:nvPr/>
        </p:nvSpPr>
        <p:spPr>
          <a:xfrm>
            <a:off x="8465300" y="1481175"/>
            <a:ext cx="2171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Keycloak Group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4" name="Google Shape;734;g39cd84def5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150" y="1766475"/>
            <a:ext cx="6292576" cy="332505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g39cd84def54_0_0"/>
          <p:cNvSpPr/>
          <p:nvPr/>
        </p:nvSpPr>
        <p:spPr>
          <a:xfrm>
            <a:off x="2478858" y="4628902"/>
            <a:ext cx="15588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736" name="Google Shape;736;g39cd84def54_0_0"/>
          <p:cNvCxnSpPr>
            <a:stCxn id="732" idx="1"/>
            <a:endCxn id="735" idx="3"/>
          </p:cNvCxnSpPr>
          <p:nvPr/>
        </p:nvCxnSpPr>
        <p:spPr>
          <a:xfrm flipH="1">
            <a:off x="4037597" y="4576351"/>
            <a:ext cx="3953400" cy="1608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miter lim="800000"/>
            <a:headEnd len="sm" w="sm" type="triangle"/>
            <a:tailEnd len="med" w="med" type="none"/>
          </a:ln>
        </p:spPr>
      </p:cxnSp>
      <p:sp>
        <p:nvSpPr>
          <p:cNvPr id="737" name="Google Shape;737;g39cd84def54_0_0"/>
          <p:cNvSpPr/>
          <p:nvPr/>
        </p:nvSpPr>
        <p:spPr>
          <a:xfrm>
            <a:off x="1676776" y="2989575"/>
            <a:ext cx="3110400" cy="4107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38" name="Google Shape;738;g39cd84def54_0_0"/>
          <p:cNvSpPr/>
          <p:nvPr/>
        </p:nvSpPr>
        <p:spPr>
          <a:xfrm>
            <a:off x="1569807" y="1966650"/>
            <a:ext cx="15588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739" name="Google Shape;739;g39cd84def54_0_0"/>
          <p:cNvCxnSpPr>
            <a:stCxn id="740" idx="1"/>
            <a:endCxn id="738" idx="3"/>
          </p:cNvCxnSpPr>
          <p:nvPr/>
        </p:nvCxnSpPr>
        <p:spPr>
          <a:xfrm flipH="1">
            <a:off x="3128749" y="1686525"/>
            <a:ext cx="5362200" cy="3885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miter lim="800000"/>
            <a:headEnd len="sm" w="sm" type="triangle"/>
            <a:tailEnd len="med" w="med" type="none"/>
          </a:ln>
        </p:spPr>
      </p:cxnSp>
      <p:sp>
        <p:nvSpPr>
          <p:cNvPr id="740" name="Google Shape;740;g39cd84def54_0_0"/>
          <p:cNvSpPr/>
          <p:nvPr/>
        </p:nvSpPr>
        <p:spPr>
          <a:xfrm>
            <a:off x="8490949" y="1578225"/>
            <a:ext cx="15588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9cd84def54_0_1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g39cd84def54_0_1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xsystem</a:t>
            </a:r>
            <a:endParaRPr b="1" sz="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7" name="Google Shape;747;g39cd84def54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9825" y="3155300"/>
            <a:ext cx="3562350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g39cd84def54_0_17"/>
          <p:cNvSpPr txBox="1"/>
          <p:nvPr/>
        </p:nvSpPr>
        <p:spPr>
          <a:xfrm>
            <a:off x="7744175" y="2549475"/>
            <a:ext cx="2171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Keycloak User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9" name="Google Shape;749;g39cd84def54_0_17"/>
          <p:cNvSpPr/>
          <p:nvPr/>
        </p:nvSpPr>
        <p:spPr>
          <a:xfrm>
            <a:off x="7769825" y="2646525"/>
            <a:ext cx="14268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750" name="Google Shape;750;g39cd84def54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6900" y="1794813"/>
            <a:ext cx="6284802" cy="3690425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g39cd84def54_0_17"/>
          <p:cNvSpPr/>
          <p:nvPr/>
        </p:nvSpPr>
        <p:spPr>
          <a:xfrm>
            <a:off x="1490953" y="2754924"/>
            <a:ext cx="8871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752" name="Google Shape;752;g39cd84def54_0_17"/>
          <p:cNvCxnSpPr>
            <a:stCxn id="749" idx="1"/>
            <a:endCxn id="751" idx="3"/>
          </p:cNvCxnSpPr>
          <p:nvPr/>
        </p:nvCxnSpPr>
        <p:spPr>
          <a:xfrm flipH="1">
            <a:off x="2377925" y="2754825"/>
            <a:ext cx="5391900" cy="1083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miter lim="800000"/>
            <a:headEnd len="sm" w="sm" type="triangle"/>
            <a:tailEnd len="med" w="med" type="none"/>
          </a:ln>
        </p:spPr>
      </p:cxnSp>
      <p:sp>
        <p:nvSpPr>
          <p:cNvPr id="753" name="Google Shape;753;g39cd84def54_0_17"/>
          <p:cNvSpPr/>
          <p:nvPr/>
        </p:nvSpPr>
        <p:spPr>
          <a:xfrm>
            <a:off x="1624225" y="3580800"/>
            <a:ext cx="2171400" cy="3255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754" name="Google Shape;754;g39cd84def54_0_17"/>
          <p:cNvCxnSpPr>
            <a:stCxn id="755" idx="1"/>
            <a:endCxn id="756" idx="3"/>
          </p:cNvCxnSpPr>
          <p:nvPr/>
        </p:nvCxnSpPr>
        <p:spPr>
          <a:xfrm rot="10800000">
            <a:off x="3455301" y="1903173"/>
            <a:ext cx="4535700" cy="32181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miter lim="800000"/>
            <a:headEnd len="sm" w="sm" type="triangle"/>
            <a:tailEnd len="med" w="med" type="none"/>
          </a:ln>
        </p:spPr>
      </p:cxnSp>
      <p:sp>
        <p:nvSpPr>
          <p:cNvPr id="755" name="Google Shape;755;g39cd84def54_0_17"/>
          <p:cNvSpPr/>
          <p:nvPr/>
        </p:nvSpPr>
        <p:spPr>
          <a:xfrm>
            <a:off x="7991001" y="4710873"/>
            <a:ext cx="2785200" cy="8208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56" name="Google Shape;756;g39cd84def54_0_17"/>
          <p:cNvSpPr/>
          <p:nvPr/>
        </p:nvSpPr>
        <p:spPr>
          <a:xfrm>
            <a:off x="1490946" y="1794825"/>
            <a:ext cx="19644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9cd84def54_0_3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39cd84def54_0_3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xsystem</a:t>
            </a:r>
            <a:endParaRPr b="1" sz="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63" name="Google Shape;763;g39cd84def54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9825" y="3155300"/>
            <a:ext cx="3562350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g39cd84def54_0_35"/>
          <p:cNvSpPr txBox="1"/>
          <p:nvPr/>
        </p:nvSpPr>
        <p:spPr>
          <a:xfrm>
            <a:off x="7744175" y="2549475"/>
            <a:ext cx="2171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Keycloak Memberships (Users &amp; Groups)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5" name="Google Shape;765;g39cd84def54_0_35"/>
          <p:cNvSpPr/>
          <p:nvPr/>
        </p:nvSpPr>
        <p:spPr>
          <a:xfrm>
            <a:off x="7769825" y="2520825"/>
            <a:ext cx="2040900" cy="4107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766" name="Google Shape;766;g39cd84def54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550" y="2338644"/>
            <a:ext cx="6594776" cy="3449075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g39cd84def54_0_35"/>
          <p:cNvSpPr/>
          <p:nvPr/>
        </p:nvSpPr>
        <p:spPr>
          <a:xfrm>
            <a:off x="1506825" y="5067888"/>
            <a:ext cx="5351100" cy="3741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68" name="Google Shape;768;g39cd84def54_0_35"/>
          <p:cNvSpPr/>
          <p:nvPr/>
        </p:nvSpPr>
        <p:spPr>
          <a:xfrm>
            <a:off x="1228198" y="2700675"/>
            <a:ext cx="1426800" cy="2166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769" name="Google Shape;769;g39cd84def54_0_35"/>
          <p:cNvCxnSpPr>
            <a:stCxn id="765" idx="1"/>
            <a:endCxn id="768" idx="3"/>
          </p:cNvCxnSpPr>
          <p:nvPr/>
        </p:nvCxnSpPr>
        <p:spPr>
          <a:xfrm flipH="1">
            <a:off x="2655125" y="2726175"/>
            <a:ext cx="5114700" cy="828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miter lim="800000"/>
            <a:headEnd len="sm" w="sm" type="triangle"/>
            <a:tailEnd len="med" w="med" type="none"/>
          </a:ln>
        </p:spPr>
      </p:cxnSp>
      <p:sp>
        <p:nvSpPr>
          <p:cNvPr id="770" name="Google Shape;770;g39cd84def54_0_35"/>
          <p:cNvSpPr/>
          <p:nvPr/>
        </p:nvSpPr>
        <p:spPr>
          <a:xfrm>
            <a:off x="7991001" y="4710873"/>
            <a:ext cx="2785200" cy="8208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771" name="Google Shape;771;g39cd84def54_0_35"/>
          <p:cNvCxnSpPr>
            <a:stCxn id="770" idx="1"/>
            <a:endCxn id="767" idx="3"/>
          </p:cNvCxnSpPr>
          <p:nvPr/>
        </p:nvCxnSpPr>
        <p:spPr>
          <a:xfrm flipH="1">
            <a:off x="6857901" y="5121273"/>
            <a:ext cx="1133100" cy="1338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miter lim="800000"/>
            <a:headEnd len="sm" w="sm" type="triangl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4" title="Captura de Tela 2025-10-17 às 20.23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1325" y="1120987"/>
            <a:ext cx="5610673" cy="46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"/>
          <p:cNvSpPr txBox="1"/>
          <p:nvPr/>
        </p:nvSpPr>
        <p:spPr>
          <a:xfrm>
            <a:off x="432604" y="1304843"/>
            <a:ext cx="10792800" cy="49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 Planes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– conceito e arquitetura</a:t>
            </a:r>
            <a:endParaRPr b="0" i="1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Um framework para construção de control planes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pods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managed resource based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Providers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estendendo a solução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provider pods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Use Cases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aplicando no dia a dia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automatizando acessos </a:t>
            </a:r>
            <a:r>
              <a:rPr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</a:t>
            </a:r>
            <a:r>
              <a:rPr b="1" lang="pt-BR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grafana e keycloak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Monitoring Crossplane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lidando com a escala</a:t>
            </a:r>
            <a:endParaRPr b="1" i="1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9" name="Google Shape;109;p4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Ag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da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9cd84def54_0_54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g39cd84def54_0_5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</a:t>
            </a: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xgrafanacm</a:t>
            </a:r>
            <a:endParaRPr b="1" sz="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78" name="Google Shape;778;g39cd84def54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425" y="1647110"/>
            <a:ext cx="10901149" cy="35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g39cd84def54_0_54"/>
          <p:cNvSpPr/>
          <p:nvPr/>
        </p:nvSpPr>
        <p:spPr>
          <a:xfrm>
            <a:off x="1388808" y="3144350"/>
            <a:ext cx="1508100" cy="252600"/>
          </a:xfrm>
          <a:prstGeom prst="rect">
            <a:avLst/>
          </a:prstGeom>
          <a:noFill/>
          <a:ln cap="flat" cmpd="sng" w="189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425" lIns="90825" spcFirstLastPara="1" rIns="90825" wrap="square" tIns="45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88"/>
              <a:buFont typeface="Arial"/>
              <a:buNone/>
            </a:pPr>
            <a:r>
              <a:t/>
            </a:r>
            <a:endParaRPr sz="1788">
              <a:solidFill>
                <a:schemeClr val="lt1"/>
              </a:solidFill>
            </a:endParaRPr>
          </a:p>
        </p:txBody>
      </p:sp>
      <p:sp>
        <p:nvSpPr>
          <p:cNvPr id="780" name="Google Shape;780;g39cd84def54_0_54"/>
          <p:cNvSpPr/>
          <p:nvPr/>
        </p:nvSpPr>
        <p:spPr>
          <a:xfrm>
            <a:off x="1388805" y="4043025"/>
            <a:ext cx="4748400" cy="699900"/>
          </a:xfrm>
          <a:prstGeom prst="rect">
            <a:avLst/>
          </a:prstGeom>
          <a:noFill/>
          <a:ln cap="flat" cmpd="sng" w="189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425" lIns="90825" spcFirstLastPara="1" rIns="90825" wrap="square" tIns="45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88"/>
              <a:buFont typeface="Arial"/>
              <a:buNone/>
            </a:pPr>
            <a:r>
              <a:t/>
            </a:r>
            <a:endParaRPr sz="1788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9cd84def54_0_7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g39cd84def54_0_7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xgrafanacm</a:t>
            </a:r>
            <a:endParaRPr b="1" sz="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87" name="Google Shape;787;g39cd84def54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1713" y="933789"/>
            <a:ext cx="6728563" cy="4987275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g39cd84def54_0_72"/>
          <p:cNvSpPr/>
          <p:nvPr/>
        </p:nvSpPr>
        <p:spPr>
          <a:xfrm>
            <a:off x="2951771" y="5478086"/>
            <a:ext cx="2518200" cy="411900"/>
          </a:xfrm>
          <a:prstGeom prst="rect">
            <a:avLst/>
          </a:prstGeom>
          <a:noFill/>
          <a:ln cap="flat" cmpd="sng" w="189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425" lIns="90825" spcFirstLastPara="1" rIns="90825" wrap="square" tIns="45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88"/>
              <a:buFont typeface="Arial"/>
              <a:buNone/>
            </a:pPr>
            <a:r>
              <a:t/>
            </a:r>
            <a:endParaRPr sz="1788">
              <a:solidFill>
                <a:schemeClr val="lt1"/>
              </a:solidFill>
            </a:endParaRPr>
          </a:p>
        </p:txBody>
      </p:sp>
      <p:sp>
        <p:nvSpPr>
          <p:cNvPr id="789" name="Google Shape;789;g39cd84def54_0_72"/>
          <p:cNvSpPr/>
          <p:nvPr/>
        </p:nvSpPr>
        <p:spPr>
          <a:xfrm>
            <a:off x="3588411" y="4607438"/>
            <a:ext cx="5804400" cy="252600"/>
          </a:xfrm>
          <a:prstGeom prst="rect">
            <a:avLst/>
          </a:prstGeom>
          <a:noFill/>
          <a:ln cap="flat" cmpd="sng" w="189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425" lIns="90825" spcFirstLastPara="1" rIns="90825" wrap="square" tIns="45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88"/>
              <a:buFont typeface="Arial"/>
              <a:buNone/>
            </a:pPr>
            <a:r>
              <a:t/>
            </a:r>
            <a:endParaRPr sz="1788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9cd84def54_0_8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g39cd84def54_0_8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Claims</a:t>
            </a:r>
            <a:endParaRPr b="1" sz="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96" name="Google Shape;796;g39cd84def54_0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75" y="1742250"/>
            <a:ext cx="1068705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g39cd84def54_0_82"/>
          <p:cNvSpPr/>
          <p:nvPr/>
        </p:nvSpPr>
        <p:spPr>
          <a:xfrm>
            <a:off x="1577025" y="3484675"/>
            <a:ext cx="8763000" cy="1140300"/>
          </a:xfrm>
          <a:prstGeom prst="rect">
            <a:avLst/>
          </a:prstGeom>
          <a:noFill/>
          <a:ln cap="flat" cmpd="sng" w="189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425" lIns="90825" spcFirstLastPara="1" rIns="90825" wrap="square" tIns="45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88"/>
              <a:buFont typeface="Arial"/>
              <a:buNone/>
            </a:pPr>
            <a:r>
              <a:t/>
            </a:r>
            <a:endParaRPr sz="1788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9cd84def54_0_9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g39cd84def54_0_9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Resultado</a:t>
            </a:r>
            <a:endParaRPr b="1" sz="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04" name="Google Shape;804;g39cd84def54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5311" y="726707"/>
            <a:ext cx="4426115" cy="557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g39cd84def54_0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550" y="696297"/>
            <a:ext cx="4384775" cy="5639495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g39cd84def54_0_92"/>
          <p:cNvSpPr/>
          <p:nvPr/>
        </p:nvSpPr>
        <p:spPr>
          <a:xfrm>
            <a:off x="1000550" y="5382650"/>
            <a:ext cx="10191000" cy="852300"/>
          </a:xfrm>
          <a:prstGeom prst="rect">
            <a:avLst/>
          </a:prstGeom>
          <a:noFill/>
          <a:ln cap="flat" cmpd="sng" w="200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100" lIns="96150" spcFirstLastPara="1" rIns="96150" wrap="square" tIns="4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93"/>
              <a:buFont typeface="Arial"/>
              <a:buNone/>
            </a:pPr>
            <a:r>
              <a:t/>
            </a:r>
            <a:endParaRPr sz="1893">
              <a:solidFill>
                <a:schemeClr val="lt1"/>
              </a:solidFill>
            </a:endParaRPr>
          </a:p>
        </p:txBody>
      </p:sp>
      <p:sp>
        <p:nvSpPr>
          <p:cNvPr id="807" name="Google Shape;807;g39cd84def54_0_92"/>
          <p:cNvSpPr/>
          <p:nvPr/>
        </p:nvSpPr>
        <p:spPr>
          <a:xfrm>
            <a:off x="1000550" y="1229825"/>
            <a:ext cx="10191000" cy="249300"/>
          </a:xfrm>
          <a:prstGeom prst="rect">
            <a:avLst/>
          </a:prstGeom>
          <a:noFill/>
          <a:ln cap="flat" cmpd="sng" w="20025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100" lIns="96150" spcFirstLastPara="1" rIns="96150" wrap="square" tIns="4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93"/>
              <a:buFont typeface="Arial"/>
              <a:buNone/>
            </a:pPr>
            <a:r>
              <a:t/>
            </a:r>
            <a:endParaRPr sz="1893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8e1a525c92_0_1429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g38e1a525c92_0_1429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4" name="Google Shape;814;g38e1a525c92_0_1429" title="Captura de Tela 2025-10-17 às 21.17.2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1021" y="667273"/>
            <a:ext cx="6950979" cy="61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g38e1a525c92_0_1429"/>
          <p:cNvSpPr txBox="1"/>
          <p:nvPr/>
        </p:nvSpPr>
        <p:spPr>
          <a:xfrm>
            <a:off x="453653" y="2858855"/>
            <a:ext cx="582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Lidando com a escala!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g38e1a525c92_0_1429"/>
          <p:cNvSpPr/>
          <p:nvPr/>
        </p:nvSpPr>
        <p:spPr>
          <a:xfrm>
            <a:off x="453650" y="324384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itor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ing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Cros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spl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ane</a:t>
            </a:r>
            <a:endParaRPr b="1" i="0" sz="72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5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23" name="Google Shape;823;p53" title="Captura de Tela 2025-10-14 às 12.32.3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662" y="1809800"/>
            <a:ext cx="10927925" cy="32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9cc6a68fa4_0_2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g39cc6a68fa4_0_2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0" name="Google Shape;830;g39cc6a68fa4_0_22" title="Captura de Tela 2025-10-14 às 12.34.5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088" y="1704425"/>
            <a:ext cx="10905076" cy="34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9cc6a68fa4_0_2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g39cc6a68fa4_0_2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7" name="Google Shape;837;g39cc6a68fa4_0_28" title="Captura de Tela 2025-10-14 às 12.35.2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663" y="1975563"/>
            <a:ext cx="10847925" cy="290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8e2df2ff7c_2_187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g38e2df2ff7c_2_187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844" name="Google Shape;844;g38e2df2ff7c_2_187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5687463" y="-1"/>
            <a:ext cx="8552938" cy="8552938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g38e2df2ff7c_2_187"/>
          <p:cNvSpPr/>
          <p:nvPr/>
        </p:nvSpPr>
        <p:spPr>
          <a:xfrm>
            <a:off x="832150" y="2728950"/>
            <a:ext cx="62202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pt-BR" sz="88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Obr</a:t>
            </a:r>
            <a:r>
              <a:rPr b="1" i="0" lang="pt-BR" sz="88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iga</a:t>
            </a:r>
            <a:r>
              <a:rPr b="1" i="0" lang="pt-BR" sz="88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do!</a:t>
            </a:r>
            <a:endParaRPr b="1" i="0" sz="88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a, Desenho técnico&#10;&#10;O conteúdo gerado por IA pode estar incorreto." id="114" name="Google Shape;114;p5"/>
          <p:cNvPicPr preferRelativeResize="0"/>
          <p:nvPr/>
        </p:nvPicPr>
        <p:blipFill rotWithShape="1">
          <a:blip r:embed="rId3">
            <a:alphaModFix/>
          </a:blip>
          <a:srcRect b="0" l="787" r="411" t="0"/>
          <a:stretch/>
        </p:blipFill>
        <p:spPr>
          <a:xfrm>
            <a:off x="445449" y="1366221"/>
            <a:ext cx="5508451" cy="5491779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5" name="Google Shape;115;p5"/>
          <p:cNvGrpSpPr/>
          <p:nvPr/>
        </p:nvGrpSpPr>
        <p:grpSpPr>
          <a:xfrm>
            <a:off x="6763180" y="2023765"/>
            <a:ext cx="5284482" cy="3140100"/>
            <a:chOff x="6763180" y="2023765"/>
            <a:chExt cx="5284482" cy="3140100"/>
          </a:xfrm>
        </p:grpSpPr>
        <p:sp>
          <p:nvSpPr>
            <p:cNvPr id="116" name="Google Shape;116;p5"/>
            <p:cNvSpPr txBox="1"/>
            <p:nvPr/>
          </p:nvSpPr>
          <p:spPr>
            <a:xfrm>
              <a:off x="6815962" y="2023765"/>
              <a:ext cx="5231700" cy="31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“Centralizador” de componentes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Orquestração de serviços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Gestão e manutenção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Padronização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Ícone&#10;&#10;O conteúdo gerado por IA pode estar incorreto."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1" y="2743710"/>
              <a:ext cx="384772" cy="384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118" name="Google Shape;118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1" y="3431526"/>
              <a:ext cx="384772" cy="384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119" name="Google Shape;119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75714" y="4122201"/>
              <a:ext cx="384772" cy="384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120" name="Google Shape;120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0" y="2068423"/>
              <a:ext cx="384772" cy="3847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5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874" y="1305901"/>
            <a:ext cx="10784252" cy="5030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127" name="Google Shape;12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0446" y="303169"/>
            <a:ext cx="472218" cy="472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r>
              <a:rPr b="1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k8s </a:t>
            </a:r>
            <a:r>
              <a:rPr b="0" i="1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approach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7392" y="264241"/>
            <a:ext cx="366581" cy="55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6551" y="1324405"/>
            <a:ext cx="9398898" cy="5286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r>
              <a:rPr b="1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Istio </a:t>
            </a:r>
            <a:r>
              <a:rPr b="0" i="1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approach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/>
          <p:nvPr/>
        </p:nvSpPr>
        <p:spPr>
          <a:xfrm>
            <a:off x="358086" y="2268229"/>
            <a:ext cx="61965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i="0" lang="pt-BR" sz="7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7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7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</a:t>
            </a:r>
            <a:endParaRPr b="1" i="0" sz="7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iagrama, Desenho técnico&#10;&#10;O conteúdo gerado por IA pode estar incorreto." id="141" name="Google Shape;141;p8"/>
          <p:cNvPicPr preferRelativeResize="0"/>
          <p:nvPr/>
        </p:nvPicPr>
        <p:blipFill rotWithShape="1">
          <a:blip r:embed="rId3">
            <a:alphaModFix/>
          </a:blip>
          <a:srcRect b="0" l="787" r="411" t="0"/>
          <a:stretch/>
        </p:blipFill>
        <p:spPr>
          <a:xfrm>
            <a:off x="6454219" y="1366221"/>
            <a:ext cx="5505932" cy="5488590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2" name="Google Shape;142;p8"/>
          <p:cNvSpPr txBox="1"/>
          <p:nvPr/>
        </p:nvSpPr>
        <p:spPr>
          <a:xfrm>
            <a:off x="358086" y="3481271"/>
            <a:ext cx="582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framework para construção de control planes!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2025-10-11T01:45:19Z</dcterms:created>
</cp:coreProperties>
</file>