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1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88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3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2308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69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5089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04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07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03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9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0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2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8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07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8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1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2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4532"/>
            <a:ext cx="7251405" cy="1646302"/>
          </a:xfrm>
        </p:spPr>
        <p:txBody>
          <a:bodyPr/>
          <a:lstStyle/>
          <a:p>
            <a:pPr algn="l"/>
            <a:r>
              <a:rPr lang="pt-BR" sz="2800" b="1" dirty="0"/>
              <a:t>MIGRAÇÃO DA FERRAMENTA LOCQSPEC PARA AMBIENTE GRÁFICO E REFINAMENTO NO MECANISMO DE PRÉ-PROCESSAMENTO PARA LIMPEZA DE SEQUÊNCIAS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1600" b="1" dirty="0"/>
              <a:t>Aluno: </a:t>
            </a:r>
            <a:r>
              <a:rPr lang="pt-BR" sz="1600" dirty="0"/>
              <a:t>Eduardo Munari</a:t>
            </a:r>
            <a:br>
              <a:rPr lang="pt-BR" sz="1600" dirty="0"/>
            </a:br>
            <a:r>
              <a:rPr lang="pt-BR" sz="1600" b="1" dirty="0"/>
              <a:t>Orientador:</a:t>
            </a:r>
            <a:r>
              <a:rPr lang="pt-BR" sz="1600" dirty="0"/>
              <a:t> Prof. Dr. Geraldo Francisco </a:t>
            </a:r>
            <a:r>
              <a:rPr lang="pt-BR" sz="1600" dirty="0" err="1"/>
              <a:t>Donegá</a:t>
            </a:r>
            <a:r>
              <a:rPr lang="pt-BR" sz="1600" dirty="0"/>
              <a:t> </a:t>
            </a:r>
            <a:r>
              <a:rPr lang="pt-BR" sz="1600" dirty="0" err="1"/>
              <a:t>Zafalon</a:t>
            </a:r>
            <a:endParaRPr lang="pt-BR" sz="1600" dirty="0"/>
          </a:p>
          <a:p>
            <a:r>
              <a:rPr lang="pt-BR" sz="1600" b="1" dirty="0"/>
              <a:t>Banca avaliadora:</a:t>
            </a:r>
            <a:br>
              <a:rPr lang="pt-BR" sz="1600" b="1" dirty="0"/>
            </a:br>
            <a:r>
              <a:rPr lang="pt-BR" sz="1600" dirty="0"/>
              <a:t>Prof. Dr. Carlos Roberto </a:t>
            </a:r>
            <a:r>
              <a:rPr lang="pt-BR" sz="1600" dirty="0" err="1"/>
              <a:t>Valêncio</a:t>
            </a:r>
            <a:br>
              <a:rPr lang="pt-BR" sz="1600" dirty="0"/>
            </a:br>
            <a:r>
              <a:rPr lang="pt-BR" sz="1600" dirty="0"/>
              <a:t>Prof. Dr. Leandro Alves Neves</a:t>
            </a:r>
          </a:p>
        </p:txBody>
      </p:sp>
    </p:spTree>
    <p:extLst>
      <p:ext uri="{BB962C8B-B14F-4D97-AF65-F5344CB8AC3E}">
        <p14:creationId xmlns:p14="http://schemas.microsoft.com/office/powerpoint/2010/main" val="315530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Revisão Bibliográfica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/>
          <a:lstStyle/>
          <a:p>
            <a:r>
              <a:rPr lang="pt-BR" dirty="0"/>
              <a:t>Heurística 3 – Liberdade e controle do usuário</a:t>
            </a:r>
          </a:p>
          <a:p>
            <a:pPr lvl="1"/>
            <a:r>
              <a:rPr lang="pt-BR" dirty="0"/>
              <a:t>Nesse ponto, Nielsen deixa claro que o usuário precisa conseguir desfazer ou refazer ações que foram feitas, para evitar que o usuário se perca ou caia em situações inesperadas. Porém, vale lembrar que o usuário pode, sim, fazer o que quiser no sistema, desde que respeite as regras de negócio da aplicação. </a:t>
            </a:r>
          </a:p>
          <a:p>
            <a:pPr lvl="1"/>
            <a:endParaRPr lang="pt-BR" dirty="0"/>
          </a:p>
          <a:p>
            <a:r>
              <a:rPr lang="pt-BR" dirty="0"/>
              <a:t>Heurística 4 – Consistência</a:t>
            </a:r>
          </a:p>
          <a:p>
            <a:pPr lvl="1"/>
            <a:r>
              <a:rPr lang="pt-BR" dirty="0"/>
              <a:t>Manter sempre um padrão na interação com o usuário, ou seja, botões de enviar devem ter sempre o mesmo padrão, assim como botões de cancelar e ações que o usuário estará sempre tomando. </a:t>
            </a:r>
          </a:p>
        </p:txBody>
      </p:sp>
    </p:spTree>
    <p:extLst>
      <p:ext uri="{BB962C8B-B14F-4D97-AF65-F5344CB8AC3E}">
        <p14:creationId xmlns:p14="http://schemas.microsoft.com/office/powerpoint/2010/main" val="790980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Revisão Bibliográfica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/>
          <a:lstStyle/>
          <a:p>
            <a:r>
              <a:rPr lang="pt-BR" dirty="0"/>
              <a:t>Heurística 5 – Prevenção de Erros</a:t>
            </a:r>
          </a:p>
          <a:p>
            <a:pPr lvl="1"/>
            <a:r>
              <a:rPr lang="pt-BR" dirty="0"/>
              <a:t>“Ainda melhor que uma boa mensagem de erro é um </a:t>
            </a:r>
            <a:r>
              <a:rPr lang="pt-BR" i="1" dirty="0"/>
              <a:t>design </a:t>
            </a:r>
            <a:r>
              <a:rPr lang="pt-BR" dirty="0"/>
              <a:t>cuidadoso que possa prevenir esses erros”. </a:t>
            </a:r>
          </a:p>
          <a:p>
            <a:pPr lvl="1"/>
            <a:endParaRPr lang="pt-BR" dirty="0"/>
          </a:p>
          <a:p>
            <a:r>
              <a:rPr lang="pt-BR" dirty="0"/>
              <a:t>Heurística 6 – Reconhecimento ao invés de lembrança</a:t>
            </a:r>
          </a:p>
          <a:p>
            <a:pPr lvl="1"/>
            <a:r>
              <a:rPr lang="pt-BR" dirty="0"/>
              <a:t>Para que isso funcione, a interface deve ser intuitiva e clara, assim, o usuário entende o que está fazendo e consegue sempre reproduzir suas ações sem precisar decorá-las. </a:t>
            </a:r>
          </a:p>
          <a:p>
            <a:pPr lvl="1"/>
            <a:r>
              <a:rPr lang="pt-BR" i="1" dirty="0" err="1"/>
              <a:t>Breadcrumb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17599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Revisão Bibliográfica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/>
          <a:lstStyle/>
          <a:p>
            <a:r>
              <a:rPr lang="pt-BR" dirty="0"/>
              <a:t>Heurística 7 – Flexibilidade e eficiência de uso</a:t>
            </a:r>
          </a:p>
          <a:p>
            <a:pPr lvl="1"/>
            <a:r>
              <a:rPr lang="pt-BR" dirty="0"/>
              <a:t>A flexibilidade consiste em manter o sistema fácil de ser usado para leigos, mas também otimizado para usuário avançados, que já tenham experiência com o sistema em questão. </a:t>
            </a:r>
          </a:p>
          <a:p>
            <a:pPr lvl="1"/>
            <a:endParaRPr lang="pt-BR" dirty="0"/>
          </a:p>
          <a:p>
            <a:r>
              <a:rPr lang="pt-BR" dirty="0"/>
              <a:t>Heurística 8 – Estética e </a:t>
            </a:r>
            <a:r>
              <a:rPr lang="pt-BR" i="1" dirty="0"/>
              <a:t>design</a:t>
            </a:r>
            <a:r>
              <a:rPr lang="pt-BR" dirty="0"/>
              <a:t> minimalista</a:t>
            </a:r>
          </a:p>
          <a:p>
            <a:pPr lvl="1"/>
            <a:r>
              <a:rPr lang="pt-BR" dirty="0"/>
              <a:t>Os detalhes do sistema não precisam ser exagerados, ou seja, o </a:t>
            </a:r>
            <a:r>
              <a:rPr lang="pt-BR" i="1" dirty="0"/>
              <a:t>design </a:t>
            </a:r>
            <a:r>
              <a:rPr lang="pt-BR" dirty="0"/>
              <a:t>não precisa se sobressair aos olhos do usuário mais do que a real funcionalidade do sistema.</a:t>
            </a:r>
          </a:p>
          <a:p>
            <a:pPr lvl="1"/>
            <a:r>
              <a:rPr lang="pt-BR" i="1" dirty="0"/>
              <a:t>Google Material Design</a:t>
            </a:r>
          </a:p>
        </p:txBody>
      </p:sp>
    </p:spTree>
    <p:extLst>
      <p:ext uri="{BB962C8B-B14F-4D97-AF65-F5344CB8AC3E}">
        <p14:creationId xmlns:p14="http://schemas.microsoft.com/office/powerpoint/2010/main" val="83090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Revisão Bibliográfica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/>
          <a:lstStyle/>
          <a:p>
            <a:r>
              <a:rPr lang="pt-BR" dirty="0"/>
              <a:t>Heurística 9 – Ajude o usuário a reconhecer, diagnosticar e sanar seus erros</a:t>
            </a:r>
          </a:p>
          <a:p>
            <a:pPr lvl="1"/>
            <a:r>
              <a:rPr lang="pt-BR" dirty="0"/>
              <a:t>Mensagens de erro devem se dotadas de explicações e possíveis saídas para o erro que está sendo tratado. </a:t>
            </a:r>
          </a:p>
          <a:p>
            <a:pPr lvl="1"/>
            <a:r>
              <a:rPr lang="pt-BR" dirty="0"/>
              <a:t>Deve-se, ao máximo, tentar evitar intimidar o usuário com mensagens de erro agressivas e com termos não convencionais.</a:t>
            </a:r>
          </a:p>
          <a:p>
            <a:pPr lvl="1"/>
            <a:endParaRPr lang="pt-BR" dirty="0"/>
          </a:p>
          <a:p>
            <a:r>
              <a:rPr lang="pt-BR" dirty="0"/>
              <a:t>Heurística 10 – Ajuda e documentação</a:t>
            </a:r>
          </a:p>
          <a:p>
            <a:pPr lvl="1"/>
            <a:r>
              <a:rPr lang="pt-BR" dirty="0"/>
              <a:t>Essa ajuda deve ser visível e facilmente acessada, de modo a deixar o usuário confortável em usá-la, por meio de métodos rápidos de acesso e de busca. 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778276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Desenvolvimento do Trabalho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362200"/>
            <a:ext cx="6347714" cy="3679163"/>
          </a:xfrm>
        </p:spPr>
        <p:txBody>
          <a:bodyPr/>
          <a:lstStyle/>
          <a:p>
            <a:r>
              <a:rPr lang="pt-BR" dirty="0"/>
              <a:t>4.1 Criação da Interface</a:t>
            </a:r>
          </a:p>
          <a:p>
            <a:pPr lvl="1"/>
            <a:r>
              <a:rPr lang="pt-BR" dirty="0"/>
              <a:t>A interface foi criada com o intuito de oferecer maior usabilidade para o usuário o final, que, geralmente, é um biólogo que não é familiarizado com linhas de comando. </a:t>
            </a:r>
          </a:p>
          <a:p>
            <a:pPr lvl="1"/>
            <a:r>
              <a:rPr lang="pt-BR" dirty="0"/>
              <a:t>Portanto, todos os parâmetros necessários para a execução, desde a etapa de limpeza das sequências até a execução do alinhamento em si, foram apresentados ao usuário por meio de </a:t>
            </a:r>
            <a:r>
              <a:rPr lang="pt-BR" i="1" dirty="0" err="1"/>
              <a:t>checkboxes</a:t>
            </a:r>
            <a:r>
              <a:rPr lang="pt-BR" i="1" dirty="0"/>
              <a:t> </a:t>
            </a:r>
            <a:r>
              <a:rPr lang="pt-BR" dirty="0"/>
              <a:t>ou </a:t>
            </a:r>
            <a:r>
              <a:rPr lang="pt-BR" i="1" dirty="0"/>
              <a:t>radio </a:t>
            </a:r>
            <a:r>
              <a:rPr lang="pt-BR" i="1" dirty="0" err="1"/>
              <a:t>buttons</a:t>
            </a:r>
            <a:r>
              <a:rPr lang="pt-BR" dirty="0"/>
              <a:t>, o que facilita a utilização da ferramenta 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3450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Desenvolvimento do Trabalho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" y="1917148"/>
            <a:ext cx="9039916" cy="4636052"/>
          </a:xfrm>
        </p:spPr>
      </p:pic>
    </p:spTree>
    <p:extLst>
      <p:ext uri="{BB962C8B-B14F-4D97-AF65-F5344CB8AC3E}">
        <p14:creationId xmlns:p14="http://schemas.microsoft.com/office/powerpoint/2010/main" val="2483131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Desenvolvimento do Trabalho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usuário seleciona se a sequência de entrada é um aminoácido ou um nucleotídeo (selecionando também se é RNA ou DNA, nesse caso) de maneira intuitiva, para que o algoritmo de limpeza receba a informação juntamente com o arquivo inicial. 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86200"/>
            <a:ext cx="5400000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Desenvolvimento do Trabalho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São apresentadas as opções de saída, que serão apresentadas no arquivo final. O usuário escolhe se pretender ver as semelhanças e/ou as diferenças das sequências analisadas, além das opções com relação aos tipos de apresentações dessas características. </a:t>
            </a:r>
          </a:p>
          <a:p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0"/>
            <a:ext cx="5266667" cy="1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09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Desenvolvimento do Trabalho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Além das opções de entrada e saída, existem também as outras opções.</a:t>
            </a:r>
          </a:p>
          <a:p>
            <a:r>
              <a:rPr lang="pt-BR" dirty="0"/>
              <a:t>A opção de mostrar as sequências analisadas é interessante pois, ao selecioná-la, o usuário vê no arquivo de saída a limpeza que foi feita nas sequências.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86200"/>
            <a:ext cx="6134157" cy="184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17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Desenvolvimento do Trabalho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46343" cy="6477000"/>
          </a:xfrm>
        </p:spPr>
      </p:pic>
    </p:spTree>
    <p:extLst>
      <p:ext uri="{BB962C8B-B14F-4D97-AF65-F5344CB8AC3E}">
        <p14:creationId xmlns:p14="http://schemas.microsoft.com/office/powerpoint/2010/main" val="381364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ROTEIRO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7543802" cy="5562600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1. Motivação</a:t>
            </a:r>
          </a:p>
          <a:p>
            <a:r>
              <a:rPr lang="pt-BR" dirty="0"/>
              <a:t>2. Objetivos</a:t>
            </a:r>
          </a:p>
          <a:p>
            <a:r>
              <a:rPr lang="pt-BR" dirty="0"/>
              <a:t>3. Revisão Bibliográfica</a:t>
            </a:r>
          </a:p>
          <a:p>
            <a:pPr lvl="1"/>
            <a:r>
              <a:rPr lang="pt-BR" dirty="0"/>
              <a:t>3.1 Alinhamento múltiplo de sequências </a:t>
            </a:r>
          </a:p>
          <a:p>
            <a:pPr lvl="1"/>
            <a:r>
              <a:rPr lang="pt-BR" dirty="0"/>
              <a:t>3.2 Reconhecimento de Padrões</a:t>
            </a:r>
          </a:p>
          <a:p>
            <a:pPr lvl="1"/>
            <a:r>
              <a:rPr lang="pt-BR" dirty="0"/>
              <a:t>3.3 A Ferramenta LOCQSPEC</a:t>
            </a:r>
          </a:p>
          <a:p>
            <a:pPr lvl="1"/>
            <a:r>
              <a:rPr lang="pt-BR" dirty="0"/>
              <a:t>3.4 As Heurísticas de Jakob Nielsen</a:t>
            </a:r>
          </a:p>
          <a:p>
            <a:r>
              <a:rPr lang="pt-BR" dirty="0"/>
              <a:t>4. Desenvolvimento do Trabalho</a:t>
            </a:r>
          </a:p>
          <a:p>
            <a:pPr lvl="1"/>
            <a:r>
              <a:rPr lang="pt-BR" dirty="0"/>
              <a:t>4.1 Criação da Interface</a:t>
            </a:r>
          </a:p>
          <a:p>
            <a:pPr lvl="1"/>
            <a:r>
              <a:rPr lang="pt-BR" dirty="0"/>
              <a:t>4.2 Chamada do Núcleo</a:t>
            </a:r>
          </a:p>
          <a:p>
            <a:pPr lvl="1"/>
            <a:r>
              <a:rPr lang="pt-BR" dirty="0"/>
              <a:t>4.3 Implementação do algoritmo de limpeza</a:t>
            </a:r>
          </a:p>
          <a:p>
            <a:r>
              <a:rPr lang="pt-BR" dirty="0"/>
              <a:t>5. Resultados Obtidos</a:t>
            </a:r>
          </a:p>
          <a:p>
            <a:pPr lvl="1"/>
            <a:r>
              <a:rPr lang="pt-BR" dirty="0"/>
              <a:t>5.1 Melhorias na Usabilidade</a:t>
            </a:r>
          </a:p>
          <a:p>
            <a:pPr lvl="1"/>
            <a:r>
              <a:rPr lang="pt-BR" dirty="0"/>
              <a:t>5.2 Melhorias obtidas pelo algoritmo de limpeza</a:t>
            </a:r>
          </a:p>
          <a:p>
            <a:r>
              <a:rPr lang="pt-BR" dirty="0"/>
              <a:t>6. Conclusão</a:t>
            </a:r>
          </a:p>
          <a:p>
            <a:r>
              <a:rPr lang="pt-BR" dirty="0"/>
              <a:t>7. Trabalhos Futuros</a:t>
            </a:r>
          </a:p>
          <a:p>
            <a:r>
              <a:rPr lang="pt-BR" dirty="0"/>
              <a:t>8. Referências Bibliográficas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952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Desenvolvimento do Trabalho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4.2 A Chamada do Núcleo</a:t>
            </a:r>
          </a:p>
          <a:p>
            <a:pPr lvl="1"/>
            <a:r>
              <a:rPr lang="pt-BR" dirty="0"/>
              <a:t>Com a nova implementação em C#, a classe utilizada é a </a:t>
            </a:r>
            <a:r>
              <a:rPr lang="pt-BR" i="1" dirty="0" err="1"/>
              <a:t>Process.StartInfo</a:t>
            </a:r>
            <a:r>
              <a:rPr lang="pt-BR" dirty="0"/>
              <a:t>, cuja função é abrir o </a:t>
            </a:r>
            <a:r>
              <a:rPr lang="pt-BR" i="1" dirty="0" err="1"/>
              <a:t>prompt</a:t>
            </a:r>
            <a:r>
              <a:rPr lang="pt-BR" i="1" dirty="0"/>
              <a:t> </a:t>
            </a:r>
            <a:r>
              <a:rPr lang="pt-BR" dirty="0"/>
              <a:t>de comandos do </a:t>
            </a:r>
            <a:r>
              <a:rPr lang="pt-BR" i="1" dirty="0"/>
              <a:t>Windows </a:t>
            </a:r>
            <a:r>
              <a:rPr lang="pt-BR" dirty="0"/>
              <a:t>para que se possa executar programas por linha de comando. 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É utilizada a função </a:t>
            </a:r>
            <a:r>
              <a:rPr lang="pt-BR" i="1" dirty="0" err="1"/>
              <a:t>WaitForExit</a:t>
            </a:r>
            <a:r>
              <a:rPr lang="pt-BR" i="1" dirty="0"/>
              <a:t>()</a:t>
            </a:r>
            <a:r>
              <a:rPr lang="pt-BR" dirty="0"/>
              <a:t>, cujo objetivo é deixar a execução do programa prosseguir caso o </a:t>
            </a:r>
            <a:r>
              <a:rPr lang="pt-BR" i="1" dirty="0" err="1"/>
              <a:t>shell</a:t>
            </a:r>
            <a:r>
              <a:rPr lang="pt-BR" i="1" dirty="0"/>
              <a:t> </a:t>
            </a:r>
            <a:r>
              <a:rPr lang="pt-BR" dirty="0"/>
              <a:t>termine sua execução </a:t>
            </a:r>
          </a:p>
        </p:txBody>
      </p:sp>
    </p:spTree>
    <p:extLst>
      <p:ext uri="{BB962C8B-B14F-4D97-AF65-F5344CB8AC3E}">
        <p14:creationId xmlns:p14="http://schemas.microsoft.com/office/powerpoint/2010/main" val="3335346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Desenvolvimento do Trabalho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189189" cy="6858000"/>
          </a:xfrm>
        </p:spPr>
      </p:pic>
    </p:spTree>
    <p:extLst>
      <p:ext uri="{BB962C8B-B14F-4D97-AF65-F5344CB8AC3E}">
        <p14:creationId xmlns:p14="http://schemas.microsoft.com/office/powerpoint/2010/main" val="1820486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Desenvolvimento do Trabalho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4.3 Implementação do algoritmo de limpeza</a:t>
            </a:r>
          </a:p>
          <a:p>
            <a:pPr lvl="1"/>
            <a:r>
              <a:rPr lang="pt-BR" dirty="0"/>
              <a:t>Adição da classe </a:t>
            </a:r>
            <a:r>
              <a:rPr lang="pt-BR" i="1" dirty="0"/>
              <a:t>limpaseqs.cpp</a:t>
            </a:r>
          </a:p>
          <a:p>
            <a:pPr lvl="1"/>
            <a:r>
              <a:rPr lang="pt-BR" dirty="0"/>
              <a:t>Filtra os caracteres inválidos das sequências, que são bastante parecidas em seus corpos, diferenciando-se apenas com relação à base U (uracila) do RNA para a base T (timina) do DNA. </a:t>
            </a:r>
          </a:p>
          <a:p>
            <a:pPr lvl="1"/>
            <a:r>
              <a:rPr lang="pt-BR" dirty="0"/>
              <a:t>Busca caracteres “lixo” substituindo-os por </a:t>
            </a:r>
            <a:r>
              <a:rPr lang="pt-BR" i="1" dirty="0"/>
              <a:t>gap (“ - ”)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8599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Desenvolvimento do Trabalho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0"/>
            <a:ext cx="4343400" cy="371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57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7713" cy="1320800"/>
          </a:xfrm>
        </p:spPr>
        <p:txBody>
          <a:bodyPr/>
          <a:lstStyle/>
          <a:p>
            <a:r>
              <a:rPr lang="pt-BR" dirty="0"/>
              <a:t>5. Resultados Obtidos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0"/>
            <a:ext cx="6347714" cy="3880773"/>
          </a:xfrm>
        </p:spPr>
        <p:txBody>
          <a:bodyPr/>
          <a:lstStyle/>
          <a:p>
            <a:r>
              <a:rPr lang="pt-BR" dirty="0"/>
              <a:t>5.1 Melhoria na Usabilidade</a:t>
            </a:r>
          </a:p>
          <a:p>
            <a:endParaRPr lang="pt-BR" dirty="0"/>
          </a:p>
          <a:p>
            <a:pPr lvl="1"/>
            <a:r>
              <a:rPr lang="pt-BR" dirty="0"/>
              <a:t>Para comprovar os resultados obtidos em termos de melhoria na Usabilidade, foi desenvolvido um formulário com dez perguntas baseadas nas Heurísticas de Jakob Nielsen, apresentadas anteriormente. 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Foi utilizada por dez pessoas, em que dois são leigos em relação ao assunto, quatro são desenvolvedores de </a:t>
            </a:r>
            <a:r>
              <a:rPr lang="pt-BR" i="1" dirty="0"/>
              <a:t>software </a:t>
            </a:r>
            <a:r>
              <a:rPr lang="pt-BR" dirty="0"/>
              <a:t>e quatro são biólogos. Para cada questão apresentada no formulário, os usuários escolheram entre as respostas “sim” ou “não”. </a:t>
            </a:r>
          </a:p>
        </p:txBody>
      </p:sp>
    </p:spTree>
    <p:extLst>
      <p:ext uri="{BB962C8B-B14F-4D97-AF65-F5344CB8AC3E}">
        <p14:creationId xmlns:p14="http://schemas.microsoft.com/office/powerpoint/2010/main" val="1157955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7713" cy="1320800"/>
          </a:xfrm>
        </p:spPr>
        <p:txBody>
          <a:bodyPr/>
          <a:lstStyle/>
          <a:p>
            <a:r>
              <a:rPr lang="pt-BR" dirty="0"/>
              <a:t>5. Resultados Obtidos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39468"/>
            <a:ext cx="6348413" cy="3123676"/>
          </a:xfrm>
        </p:spPr>
      </p:pic>
    </p:spTree>
    <p:extLst>
      <p:ext uri="{BB962C8B-B14F-4D97-AF65-F5344CB8AC3E}">
        <p14:creationId xmlns:p14="http://schemas.microsoft.com/office/powerpoint/2010/main" val="573715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7713" cy="1320800"/>
          </a:xfrm>
        </p:spPr>
        <p:txBody>
          <a:bodyPr/>
          <a:lstStyle/>
          <a:p>
            <a:r>
              <a:rPr lang="pt-BR" dirty="0"/>
              <a:t>5. Resultados Obtidos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14824"/>
            <a:ext cx="6348413" cy="2572964"/>
          </a:xfrm>
        </p:spPr>
      </p:pic>
    </p:spTree>
    <p:extLst>
      <p:ext uri="{BB962C8B-B14F-4D97-AF65-F5344CB8AC3E}">
        <p14:creationId xmlns:p14="http://schemas.microsoft.com/office/powerpoint/2010/main" val="3537349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7713" cy="1320800"/>
          </a:xfrm>
        </p:spPr>
        <p:txBody>
          <a:bodyPr/>
          <a:lstStyle/>
          <a:p>
            <a:r>
              <a:rPr lang="pt-BR" dirty="0"/>
              <a:t>5. Resultados Obtidos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34982"/>
            <a:ext cx="6348413" cy="2732649"/>
          </a:xfrm>
        </p:spPr>
      </p:pic>
    </p:spTree>
    <p:extLst>
      <p:ext uri="{BB962C8B-B14F-4D97-AF65-F5344CB8AC3E}">
        <p14:creationId xmlns:p14="http://schemas.microsoft.com/office/powerpoint/2010/main" val="766129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7713" cy="1320800"/>
          </a:xfrm>
        </p:spPr>
        <p:txBody>
          <a:bodyPr/>
          <a:lstStyle/>
          <a:p>
            <a:r>
              <a:rPr lang="pt-BR" dirty="0"/>
              <a:t>5. Resultados Obtidos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69624"/>
            <a:ext cx="6348413" cy="2663364"/>
          </a:xfrm>
        </p:spPr>
      </p:pic>
    </p:spTree>
    <p:extLst>
      <p:ext uri="{BB962C8B-B14F-4D97-AF65-F5344CB8AC3E}">
        <p14:creationId xmlns:p14="http://schemas.microsoft.com/office/powerpoint/2010/main" val="4126289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7713" cy="1320800"/>
          </a:xfrm>
        </p:spPr>
        <p:txBody>
          <a:bodyPr/>
          <a:lstStyle/>
          <a:p>
            <a:r>
              <a:rPr lang="pt-BR" dirty="0"/>
              <a:t>5. Resultados Obtidos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5" y="2734640"/>
            <a:ext cx="5304762" cy="2733333"/>
          </a:xfrm>
        </p:spPr>
      </p:pic>
    </p:spTree>
    <p:extLst>
      <p:ext uri="{BB962C8B-B14F-4D97-AF65-F5344CB8AC3E}">
        <p14:creationId xmlns:p14="http://schemas.microsoft.com/office/powerpoint/2010/main" val="163367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Motivação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95400"/>
            <a:ext cx="6347714" cy="4745963"/>
          </a:xfrm>
        </p:spPr>
        <p:txBody>
          <a:bodyPr/>
          <a:lstStyle/>
          <a:p>
            <a:r>
              <a:rPr lang="pt-BR" dirty="0"/>
              <a:t>Melhoria na usabilidade da ferramenta </a:t>
            </a:r>
          </a:p>
          <a:p>
            <a:pPr lvl="1"/>
            <a:r>
              <a:rPr lang="pt-BR" dirty="0"/>
              <a:t>tendo em vista a geral dificuldade, por parte dos biólogos, de se executar o programa por meio de instruções e de </a:t>
            </a:r>
            <a:r>
              <a:rPr lang="pt-BR" i="1" dirty="0"/>
              <a:t>scripts</a:t>
            </a:r>
            <a:r>
              <a:rPr lang="pt-BR" dirty="0"/>
              <a:t>. </a:t>
            </a:r>
          </a:p>
          <a:p>
            <a:pPr lvl="1"/>
            <a:r>
              <a:rPr lang="pt-BR" dirty="0"/>
              <a:t>Aplicação das Heurísticas de Jakob Nielsen, além de uma pesquisa com usuários externos para garantir a eficiência do método utilizado na interface gráfica criada. </a:t>
            </a:r>
          </a:p>
          <a:p>
            <a:pPr lvl="1"/>
            <a:endParaRPr lang="pt-BR" dirty="0"/>
          </a:p>
          <a:p>
            <a:r>
              <a:rPr lang="pt-BR" dirty="0"/>
              <a:t>Melhoria no mecanismo de pré-processamento da LOCQSPEC, a fim de realizar uma limpeza mais eficiente nas sequências de entrada. </a:t>
            </a:r>
          </a:p>
        </p:txBody>
      </p:sp>
    </p:spTree>
    <p:extLst>
      <p:ext uri="{BB962C8B-B14F-4D97-AF65-F5344CB8AC3E}">
        <p14:creationId xmlns:p14="http://schemas.microsoft.com/office/powerpoint/2010/main" val="2359459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7713" cy="1320800"/>
          </a:xfrm>
        </p:spPr>
        <p:txBody>
          <a:bodyPr/>
          <a:lstStyle/>
          <a:p>
            <a:r>
              <a:rPr lang="pt-BR" dirty="0"/>
              <a:t>5. Resultados Obtidos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37681"/>
            <a:ext cx="6348413" cy="3127251"/>
          </a:xfrm>
        </p:spPr>
      </p:pic>
    </p:spTree>
    <p:extLst>
      <p:ext uri="{BB962C8B-B14F-4D97-AF65-F5344CB8AC3E}">
        <p14:creationId xmlns:p14="http://schemas.microsoft.com/office/powerpoint/2010/main" val="23898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7713" cy="1320800"/>
          </a:xfrm>
        </p:spPr>
        <p:txBody>
          <a:bodyPr/>
          <a:lstStyle/>
          <a:p>
            <a:r>
              <a:rPr lang="pt-BR" dirty="0"/>
              <a:t>5. Resultados Obtidos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98357"/>
            <a:ext cx="6348413" cy="2605898"/>
          </a:xfrm>
        </p:spPr>
      </p:pic>
    </p:spTree>
    <p:extLst>
      <p:ext uri="{BB962C8B-B14F-4D97-AF65-F5344CB8AC3E}">
        <p14:creationId xmlns:p14="http://schemas.microsoft.com/office/powerpoint/2010/main" val="1410310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7713" cy="1320800"/>
          </a:xfrm>
        </p:spPr>
        <p:txBody>
          <a:bodyPr/>
          <a:lstStyle/>
          <a:p>
            <a:r>
              <a:rPr lang="pt-BR" dirty="0"/>
              <a:t>5. Resultados Obtidos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3" y="2720354"/>
            <a:ext cx="5314286" cy="2761905"/>
          </a:xfrm>
        </p:spPr>
      </p:pic>
    </p:spTree>
    <p:extLst>
      <p:ext uri="{BB962C8B-B14F-4D97-AF65-F5344CB8AC3E}">
        <p14:creationId xmlns:p14="http://schemas.microsoft.com/office/powerpoint/2010/main" val="917452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7713" cy="1320800"/>
          </a:xfrm>
        </p:spPr>
        <p:txBody>
          <a:bodyPr/>
          <a:lstStyle/>
          <a:p>
            <a:r>
              <a:rPr lang="pt-BR" dirty="0"/>
              <a:t>5. Resultados Obtidos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10794"/>
            <a:ext cx="6348413" cy="2581024"/>
          </a:xfrm>
        </p:spPr>
      </p:pic>
    </p:spTree>
    <p:extLst>
      <p:ext uri="{BB962C8B-B14F-4D97-AF65-F5344CB8AC3E}">
        <p14:creationId xmlns:p14="http://schemas.microsoft.com/office/powerpoint/2010/main" val="1742227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7713" cy="1320800"/>
          </a:xfrm>
        </p:spPr>
        <p:txBody>
          <a:bodyPr/>
          <a:lstStyle/>
          <a:p>
            <a:r>
              <a:rPr lang="pt-BR" dirty="0"/>
              <a:t>5. Resultados Obtidos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5" y="2729878"/>
            <a:ext cx="6257143" cy="2742857"/>
          </a:xfrm>
        </p:spPr>
      </p:pic>
    </p:spTree>
    <p:extLst>
      <p:ext uri="{BB962C8B-B14F-4D97-AF65-F5344CB8AC3E}">
        <p14:creationId xmlns:p14="http://schemas.microsoft.com/office/powerpoint/2010/main" val="544945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7713" cy="1320800"/>
          </a:xfrm>
        </p:spPr>
        <p:txBody>
          <a:bodyPr/>
          <a:lstStyle/>
          <a:p>
            <a:r>
              <a:rPr lang="pt-BR" dirty="0"/>
              <a:t>5. Resultados Obtidos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5.2 Melhorias obtidas pelo algoritmo de limpeza</a:t>
            </a:r>
          </a:p>
          <a:p>
            <a:pPr lvl="1"/>
            <a:r>
              <a:rPr lang="pt-BR" dirty="0"/>
              <a:t>Com relação ao algoritmo de limpeza de sequências, foram obtidas melhorias com relação à análise de diferenças, semelhanças e também nas posições conservadas e alteradas das sequências, de modo a propiciar um resultado mais preciso após eliminar os caracteres indevidos das sequências de entrada.  </a:t>
            </a:r>
          </a:p>
        </p:txBody>
      </p:sp>
    </p:spTree>
    <p:extLst>
      <p:ext uri="{BB962C8B-B14F-4D97-AF65-F5344CB8AC3E}">
        <p14:creationId xmlns:p14="http://schemas.microsoft.com/office/powerpoint/2010/main" val="2370170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7713" cy="1320800"/>
          </a:xfrm>
        </p:spPr>
        <p:txBody>
          <a:bodyPr/>
          <a:lstStyle/>
          <a:p>
            <a:r>
              <a:rPr lang="pt-BR" dirty="0"/>
              <a:t>5. Resultados Obtidos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Resultado sem o algoritmo de limpeza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0" y="2833762"/>
            <a:ext cx="5890264" cy="166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64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7713" cy="1320800"/>
          </a:xfrm>
        </p:spPr>
        <p:txBody>
          <a:bodyPr/>
          <a:lstStyle/>
          <a:p>
            <a:r>
              <a:rPr lang="pt-BR" dirty="0"/>
              <a:t>5. Resultados Obtidos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Resultado com o algoritmo de limpeza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76618"/>
            <a:ext cx="5886190" cy="15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56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7713" cy="1320800"/>
          </a:xfrm>
        </p:spPr>
        <p:txBody>
          <a:bodyPr/>
          <a:lstStyle/>
          <a:p>
            <a:r>
              <a:rPr lang="pt-BR" dirty="0"/>
              <a:t>5. Resultados Obtidos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54200"/>
            <a:ext cx="6347714" cy="4187163"/>
          </a:xfrm>
        </p:spPr>
        <p:txBody>
          <a:bodyPr/>
          <a:lstStyle/>
          <a:p>
            <a:r>
              <a:rPr lang="pt-BR" dirty="0"/>
              <a:t>A LOCQSPEC anteriormente não conseguia realizar o alinhamento caso o arquivo de entrada tivesse algum caractere indevido, ou seja, fora do alfabeto de nucleotídeos ou aminoácidos.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Após a implementação do algoritmo de limpeza, esse erro foi solucionado e não ocorre mais.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3175001"/>
            <a:ext cx="4876800" cy="111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94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7713" cy="1320800"/>
          </a:xfrm>
        </p:spPr>
        <p:txBody>
          <a:bodyPr/>
          <a:lstStyle/>
          <a:p>
            <a:r>
              <a:rPr lang="pt-BR" dirty="0"/>
              <a:t>6. Conclusão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54200"/>
            <a:ext cx="6347714" cy="4187163"/>
          </a:xfrm>
        </p:spPr>
        <p:txBody>
          <a:bodyPr/>
          <a:lstStyle/>
          <a:p>
            <a:r>
              <a:rPr lang="pt-BR" dirty="0"/>
              <a:t>Foi possível propiciar maior usabilidade ao usuário, de modo a oferecer maior entendimento das tarefas realizadas, o que torna o usuário mais familiarizado com o sistema em comparação com a versão original da ferramenta, que era executada por meio de linhas de comando.</a:t>
            </a:r>
          </a:p>
          <a:p>
            <a:endParaRPr lang="pt-BR" dirty="0"/>
          </a:p>
          <a:p>
            <a:r>
              <a:rPr lang="pt-BR" dirty="0"/>
              <a:t>Com o mecanismo de pré-processamento para limpeza de sequências, foi possível obter resultados com maior significância biológica, o que contribui com análises mais precisas por parte dos biólogos, visto que grande parte da eficácia da ferramenta depende da qualidade do arquivo de entrada.</a:t>
            </a:r>
          </a:p>
        </p:txBody>
      </p:sp>
    </p:spTree>
    <p:extLst>
      <p:ext uri="{BB962C8B-B14F-4D97-AF65-F5344CB8AC3E}">
        <p14:creationId xmlns:p14="http://schemas.microsoft.com/office/powerpoint/2010/main" val="355630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Objetivos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52600"/>
            <a:ext cx="6347714" cy="4288763"/>
          </a:xfrm>
        </p:spPr>
        <p:txBody>
          <a:bodyPr/>
          <a:lstStyle/>
          <a:p>
            <a:r>
              <a:rPr lang="pt-BR" dirty="0"/>
              <a:t>Migração de toda a ferramenta LOCQSPEC para uma linguagem que suporte a construção de uma interface gráfica eficiente.</a:t>
            </a:r>
          </a:p>
          <a:p>
            <a:pPr lvl="1"/>
            <a:r>
              <a:rPr lang="pt-BR" dirty="0"/>
              <a:t>contribuir para uma melhoria na usabilidade da ferramenta, tendo em vista a geral dificuldade, por parte dos biólogos, de se executar o programa por meio de instruções e de </a:t>
            </a:r>
            <a:r>
              <a:rPr lang="pt-BR" i="1" dirty="0"/>
              <a:t>scripts. </a:t>
            </a:r>
          </a:p>
          <a:p>
            <a:pPr lvl="1"/>
            <a:endParaRPr lang="pt-BR" dirty="0"/>
          </a:p>
          <a:p>
            <a:r>
              <a:rPr lang="pt-BR" dirty="0"/>
              <a:t>Implementar melhorias no mecanismo de pré-processamento da LOCQSPEC, a fim de se realizar a limpeza nas sequências de entrada.</a:t>
            </a:r>
          </a:p>
          <a:p>
            <a:pPr lvl="1"/>
            <a:r>
              <a:rPr lang="pt-BR" dirty="0"/>
              <a:t>oferecer um resultado biologicamente mais significante para que os biólogos possam realizar análises mais precisas. </a:t>
            </a:r>
          </a:p>
        </p:txBody>
      </p:sp>
    </p:spTree>
    <p:extLst>
      <p:ext uri="{BB962C8B-B14F-4D97-AF65-F5344CB8AC3E}">
        <p14:creationId xmlns:p14="http://schemas.microsoft.com/office/powerpoint/2010/main" val="4208765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7713" cy="1320800"/>
          </a:xfrm>
        </p:spPr>
        <p:txBody>
          <a:bodyPr/>
          <a:lstStyle/>
          <a:p>
            <a:r>
              <a:rPr lang="pt-BR" dirty="0"/>
              <a:t>7. Trabalhos futuros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54200"/>
            <a:ext cx="6347714" cy="4187163"/>
          </a:xfrm>
        </p:spPr>
        <p:txBody>
          <a:bodyPr/>
          <a:lstStyle/>
          <a:p>
            <a:r>
              <a:rPr lang="pt-BR" dirty="0"/>
              <a:t>A adição de um Manual do Usuário junto à ferramenta, conforme necessidade observada nos resultados obtidos.</a:t>
            </a:r>
          </a:p>
          <a:p>
            <a:endParaRPr lang="pt-BR" dirty="0"/>
          </a:p>
          <a:p>
            <a:r>
              <a:rPr lang="pt-BR" dirty="0"/>
              <a:t>A implementação de novas funcionalidades à LOCQSPEC; 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39985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7713" cy="1320800"/>
          </a:xfrm>
        </p:spPr>
        <p:txBody>
          <a:bodyPr/>
          <a:lstStyle/>
          <a:p>
            <a:r>
              <a:rPr lang="pt-BR" dirty="0"/>
              <a:t>8. Referências Bibliográficas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54200"/>
            <a:ext cx="6347714" cy="4187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BAWONO, P. et al. Multiple Sequence Alignment. Bioinformatics: Volume I: Data, Sequence Analysis, and Evolution, p. 167-189, 2017. </a:t>
            </a:r>
          </a:p>
          <a:p>
            <a:r>
              <a:rPr lang="en-US" dirty="0"/>
              <a:t>COUTO, D.; ZIPFEL, C. Regulation of pattern recognition receptor </a:t>
            </a:r>
            <a:r>
              <a:rPr lang="en-US" dirty="0" err="1"/>
              <a:t>signalling</a:t>
            </a:r>
            <a:r>
              <a:rPr lang="en-US" dirty="0"/>
              <a:t> in plants. Nature Reviews Immunology, 2016. </a:t>
            </a:r>
          </a:p>
          <a:p>
            <a:r>
              <a:rPr lang="pt-BR" dirty="0"/>
              <a:t>LEMOS, M.; ARAGÃO, M. V. S. P.; CASANOVA, M. A. Padrões em </a:t>
            </a:r>
            <a:r>
              <a:rPr lang="pt-BR" dirty="0" err="1"/>
              <a:t>Biossequências</a:t>
            </a:r>
            <a:r>
              <a:rPr lang="pt-BR" dirty="0"/>
              <a:t>. In: PUC-RioInf.MCC17/03. Rio de Janeiro, 2003. </a:t>
            </a:r>
          </a:p>
          <a:p>
            <a:r>
              <a:rPr lang="pt-BR" dirty="0"/>
              <a:t>MARUCCI, E. A.; ZAFALON, G. F. D.; JARDIM, A. C. G.; YAMASAKI, L. H. T.; BITTAR, C.; RAHAL, P.; MACHADO, J. M. </a:t>
            </a:r>
            <a:r>
              <a:rPr lang="pt-BR" dirty="0" err="1"/>
              <a:t>Routine</a:t>
            </a:r>
            <a:r>
              <a:rPr lang="pt-BR" dirty="0"/>
              <a:t> </a:t>
            </a:r>
            <a:r>
              <a:rPr lang="pt-BR" dirty="0" err="1"/>
              <a:t>libraries</a:t>
            </a:r>
            <a:r>
              <a:rPr lang="pt-BR" dirty="0"/>
              <a:t> for </a:t>
            </a:r>
            <a:r>
              <a:rPr lang="pt-BR" dirty="0" err="1"/>
              <a:t>pattern</a:t>
            </a:r>
            <a:r>
              <a:rPr lang="pt-BR" dirty="0"/>
              <a:t> </a:t>
            </a:r>
            <a:r>
              <a:rPr lang="pt-BR" dirty="0" err="1"/>
              <a:t>recognition</a:t>
            </a:r>
            <a:r>
              <a:rPr lang="pt-BR" dirty="0"/>
              <a:t> in </a:t>
            </a:r>
            <a:r>
              <a:rPr lang="pt-BR" dirty="0" err="1"/>
              <a:t>quasispecies</a:t>
            </a:r>
            <a:r>
              <a:rPr lang="pt-BR" dirty="0"/>
              <a:t>. In: </a:t>
            </a:r>
            <a:r>
              <a:rPr lang="pt-BR" dirty="0" err="1"/>
              <a:t>Genetics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Molecular </a:t>
            </a:r>
            <a:r>
              <a:rPr lang="pt-BR" dirty="0" err="1"/>
              <a:t>Research</a:t>
            </a:r>
            <a:r>
              <a:rPr lang="pt-BR" dirty="0"/>
              <a:t> 7 (3): 970-981, 2008. </a:t>
            </a:r>
          </a:p>
          <a:p>
            <a:r>
              <a:rPr lang="en-US" dirty="0"/>
              <a:t>NIELSEN, J. Usability Engineering. New York, NY, Academic Press, 1993. </a:t>
            </a:r>
          </a:p>
          <a:p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Revisão Bibliográfica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/>
          <a:lstStyle/>
          <a:p>
            <a:r>
              <a:rPr lang="pt-BR" dirty="0"/>
              <a:t>3.1 Alinhamento múltiplo de sequências</a:t>
            </a:r>
          </a:p>
          <a:p>
            <a:pPr lvl="1"/>
            <a:r>
              <a:rPr lang="pt-BR" dirty="0"/>
              <a:t>O alinhamento múltiplo de sequências é a comparação simultânea de um conjunto de sequências, e é utilizado na identificação de regiões conservadas, no sentido de examinar similaridades globais e relações evolucionárias entre um grupo de </a:t>
            </a:r>
            <a:r>
              <a:rPr lang="pt-BR" dirty="0" err="1"/>
              <a:t>biossequências</a:t>
            </a:r>
            <a:r>
              <a:rPr lang="pt-BR" dirty="0"/>
              <a:t> (KANEHISA, 2000; BAWONO et al., 2017). </a:t>
            </a:r>
          </a:p>
        </p:txBody>
      </p:sp>
    </p:spTree>
    <p:extLst>
      <p:ext uri="{BB962C8B-B14F-4D97-AF65-F5344CB8AC3E}">
        <p14:creationId xmlns:p14="http://schemas.microsoft.com/office/powerpoint/2010/main" val="284211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Revisão Bibliográfica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/>
          <a:lstStyle/>
          <a:p>
            <a:r>
              <a:rPr lang="pt-BR" dirty="0"/>
              <a:t>3.2 Reconhecimento de Padrões</a:t>
            </a:r>
          </a:p>
          <a:p>
            <a:pPr lvl="1"/>
            <a:r>
              <a:rPr lang="pt-BR" dirty="0"/>
              <a:t>O objetivo do reconhecimento de padrões é classificar objetos em categorias ou em classes (LEMOS et al., 2000) </a:t>
            </a:r>
          </a:p>
          <a:p>
            <a:pPr lvl="1"/>
            <a:r>
              <a:rPr lang="pt-BR" dirty="0"/>
              <a:t>O esquema de classificação é baseado em um conjunto de padrões previamente designado, chamado de conjunto de treinamento, cujo resultado é caracterizado como supervisionado (LEMOS et al., 2000). </a:t>
            </a:r>
          </a:p>
          <a:p>
            <a:pPr lvl="1"/>
            <a:r>
              <a:rPr lang="pt-BR" dirty="0"/>
              <a:t>Pode ser usado, também, como padrão de classificação de proteínas, por exemplo, relacionando-as com padrões de famílias de proteínas já existentes (COUTO; ZIPFEL, 2016). </a:t>
            </a:r>
          </a:p>
        </p:txBody>
      </p:sp>
    </p:spTree>
    <p:extLst>
      <p:ext uri="{BB962C8B-B14F-4D97-AF65-F5344CB8AC3E}">
        <p14:creationId xmlns:p14="http://schemas.microsoft.com/office/powerpoint/2010/main" val="97057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Revisão Bibliográfica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/>
          <a:lstStyle/>
          <a:p>
            <a:r>
              <a:rPr lang="pt-BR" dirty="0"/>
              <a:t>3.3 A Ferramenta LOCQSPEC</a:t>
            </a:r>
          </a:p>
          <a:p>
            <a:pPr lvl="1"/>
            <a:r>
              <a:rPr lang="pt-BR" dirty="0"/>
              <a:t>A LOCQSPEC é uma ferramenta para reconhecimento de determinados padrões em </a:t>
            </a:r>
            <a:r>
              <a:rPr lang="pt-BR" dirty="0" err="1"/>
              <a:t>biossequências</a:t>
            </a:r>
            <a:r>
              <a:rPr lang="pt-BR" dirty="0"/>
              <a:t>, chamados de </a:t>
            </a:r>
            <a:r>
              <a:rPr lang="pt-BR" i="1" dirty="0" err="1"/>
              <a:t>quasispecies</a:t>
            </a:r>
            <a:r>
              <a:rPr lang="pt-BR" dirty="0"/>
              <a:t>, que tem como objetivo identificar semelhanças entre todas as sequências analisadas, para que se possam ser extraídas relações biológicas e funcionais (MARUCCI et al., 2008). </a:t>
            </a:r>
          </a:p>
        </p:txBody>
      </p:sp>
    </p:spTree>
    <p:extLst>
      <p:ext uri="{BB962C8B-B14F-4D97-AF65-F5344CB8AC3E}">
        <p14:creationId xmlns:p14="http://schemas.microsoft.com/office/powerpoint/2010/main" val="119274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Revisão Bibliográfica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/>
          <a:lstStyle/>
          <a:p>
            <a:r>
              <a:rPr lang="pt-BR" dirty="0"/>
              <a:t>3.4 As Heurística de Jakob Nielsen</a:t>
            </a:r>
          </a:p>
          <a:p>
            <a:pPr lvl="1"/>
            <a:r>
              <a:rPr lang="pt-BR" dirty="0"/>
              <a:t>As Heurísticas de Nielsen consistem em 10 parâmetros para avaliação de interfaces, com o intuito de evitar erros comuns que ele mesmo encontrava em suas análises (NIELSEN, 1993). </a:t>
            </a:r>
          </a:p>
        </p:txBody>
      </p:sp>
    </p:spTree>
    <p:extLst>
      <p:ext uri="{BB962C8B-B14F-4D97-AF65-F5344CB8AC3E}">
        <p14:creationId xmlns:p14="http://schemas.microsoft.com/office/powerpoint/2010/main" val="142335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Revisão Bibliográfica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/>
          <a:lstStyle/>
          <a:p>
            <a:r>
              <a:rPr lang="pt-BR" dirty="0"/>
              <a:t>Heurística 1 – Visibilidade e Status do Sistema</a:t>
            </a:r>
          </a:p>
          <a:p>
            <a:pPr lvl="1"/>
            <a:r>
              <a:rPr lang="pt-BR" dirty="0"/>
              <a:t>Consiste em sempre deixar o usuário ciente do que está acontecendo, para que, assim, ele possa se orientar no sistema. </a:t>
            </a:r>
          </a:p>
          <a:p>
            <a:pPr marL="457200" lvl="1" indent="0">
              <a:buNone/>
            </a:pPr>
            <a:endParaRPr lang="pt-BR" dirty="0"/>
          </a:p>
          <a:p>
            <a:r>
              <a:rPr lang="pt-BR" dirty="0"/>
              <a:t>Heurística 2 – Relacionamento entre a interface e o mundo real</a:t>
            </a:r>
          </a:p>
          <a:p>
            <a:pPr lvl="1"/>
            <a:r>
              <a:rPr lang="pt-BR" dirty="0"/>
              <a:t>Essa heurística parte do pressuposto de que não se deve usar termos técnicos, que não são intuitivos para usuários considerados leigos, mantendo sempre a coerência, para que o usuário não se perca ou não se sinta frustrado. </a:t>
            </a:r>
          </a:p>
        </p:txBody>
      </p:sp>
    </p:spTree>
    <p:extLst>
      <p:ext uri="{BB962C8B-B14F-4D97-AF65-F5344CB8AC3E}">
        <p14:creationId xmlns:p14="http://schemas.microsoft.com/office/powerpoint/2010/main" val="24559971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1899</Words>
  <Application>Microsoft Office PowerPoint</Application>
  <PresentationFormat>On-screen Show (4:3)</PresentationFormat>
  <Paragraphs>150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Trebuchet MS</vt:lpstr>
      <vt:lpstr>Wingdings 3</vt:lpstr>
      <vt:lpstr>Facet</vt:lpstr>
      <vt:lpstr>MIGRAÇÃO DA FERRAMENTA LOCQSPEC PARA AMBIENTE GRÁFICO E REFINAMENTO NO MECANISMO DE PRÉ-PROCESSAMENTO PARA LIMPEZA DE SEQUÊNCIAS</vt:lpstr>
      <vt:lpstr>ROTEIRO</vt:lpstr>
      <vt:lpstr>1. Motivação</vt:lpstr>
      <vt:lpstr>2. Objetivos</vt:lpstr>
      <vt:lpstr>3. Revisão Bibliográfica</vt:lpstr>
      <vt:lpstr>3. Revisão Bibliográfica</vt:lpstr>
      <vt:lpstr>3. Revisão Bibliográfica</vt:lpstr>
      <vt:lpstr>3. Revisão Bibliográfica</vt:lpstr>
      <vt:lpstr>3. Revisão Bibliográfica</vt:lpstr>
      <vt:lpstr>3. Revisão Bibliográfica</vt:lpstr>
      <vt:lpstr>3. Revisão Bibliográfica</vt:lpstr>
      <vt:lpstr>3. Revisão Bibliográfica</vt:lpstr>
      <vt:lpstr>3. Revisão Bibliográfica</vt:lpstr>
      <vt:lpstr>4. Desenvolvimento do Trabalho</vt:lpstr>
      <vt:lpstr>4. Desenvolvimento do Trabalho</vt:lpstr>
      <vt:lpstr>4. Desenvolvimento do Trabalho</vt:lpstr>
      <vt:lpstr>4. Desenvolvimento do Trabalho</vt:lpstr>
      <vt:lpstr>4. Desenvolvimento do Trabalho</vt:lpstr>
      <vt:lpstr>4. Desenvolvimento do Trabalho</vt:lpstr>
      <vt:lpstr>4. Desenvolvimento do Trabalho</vt:lpstr>
      <vt:lpstr>4. Desenvolvimento do Trabalho</vt:lpstr>
      <vt:lpstr>4. Desenvolvimento do Trabalho</vt:lpstr>
      <vt:lpstr>4. Desenvolvimento do Trabalho</vt:lpstr>
      <vt:lpstr>5. Resultados Obtidos</vt:lpstr>
      <vt:lpstr>5. Resultados Obtidos</vt:lpstr>
      <vt:lpstr>5. Resultados Obtidos</vt:lpstr>
      <vt:lpstr>5. Resultados Obtidos</vt:lpstr>
      <vt:lpstr>5. Resultados Obtidos</vt:lpstr>
      <vt:lpstr>5. Resultados Obtidos</vt:lpstr>
      <vt:lpstr>5. Resultados Obtidos</vt:lpstr>
      <vt:lpstr>5. Resultados Obtidos</vt:lpstr>
      <vt:lpstr>5. Resultados Obtidos</vt:lpstr>
      <vt:lpstr>5. Resultados Obtidos</vt:lpstr>
      <vt:lpstr>5. Resultados Obtidos</vt:lpstr>
      <vt:lpstr>5. Resultados Obtidos</vt:lpstr>
      <vt:lpstr>5. Resultados Obtidos</vt:lpstr>
      <vt:lpstr>5. Resultados Obtidos</vt:lpstr>
      <vt:lpstr>5. Resultados Obtidos</vt:lpstr>
      <vt:lpstr>6. Conclusão</vt:lpstr>
      <vt:lpstr>7. Trabalhos futuros</vt:lpstr>
      <vt:lpstr>8. Referências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MIGRAÇÃO DA FERRAMENTA LOCQSPEC PARA AMBIENTE GRÁFICO E REFINAMENTO NO MECANISMO DE PRÉ-PROCESSAMENTO PARA LIMPEZA DE SEQUÊNCIAS</dc:title>
  <dc:creator>Eduardo Munari</dc:creator>
  <cp:lastModifiedBy>Eduardo Munari</cp:lastModifiedBy>
  <cp:revision>14</cp:revision>
  <dcterms:created xsi:type="dcterms:W3CDTF">2006-08-16T00:00:00Z</dcterms:created>
  <dcterms:modified xsi:type="dcterms:W3CDTF">2017-02-05T19:31:31Z</dcterms:modified>
</cp:coreProperties>
</file>