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oppins"/>
      <p:regular r:id="rId41"/>
      <p:bold r:id="rId42"/>
      <p:italic r:id="rId43"/>
      <p:boldItalic r:id="rId44"/>
    </p:embeddedFont>
    <p:embeddedFont>
      <p:font typeface="Source Code Pro"/>
      <p:regular r:id="rId45"/>
      <p:bold r:id="rId46"/>
      <p:italic r:id="rId47"/>
      <p:boldItalic r:id="rId48"/>
    </p:embeddedFont>
    <p:embeddedFont>
      <p:font typeface="Oswald"/>
      <p:regular r:id="rId49"/>
      <p:bold r:id="rId50"/>
    </p:embeddedFont>
    <p:embeddedFont>
      <p:font typeface="Poppins ExtraBold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Poppins-bold.fntdata"/><Relationship Id="rId41" Type="http://schemas.openxmlformats.org/officeDocument/2006/relationships/font" Target="fonts/Poppins-regular.fntdata"/><Relationship Id="rId44" Type="http://schemas.openxmlformats.org/officeDocument/2006/relationships/font" Target="fonts/Poppins-boldItalic.fntdata"/><Relationship Id="rId43" Type="http://schemas.openxmlformats.org/officeDocument/2006/relationships/font" Target="fonts/Poppins-italic.fntdata"/><Relationship Id="rId46" Type="http://schemas.openxmlformats.org/officeDocument/2006/relationships/font" Target="fonts/SourceCodePro-bold.fntdata"/><Relationship Id="rId45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CodePro-boldItalic.fntdata"/><Relationship Id="rId47" Type="http://schemas.openxmlformats.org/officeDocument/2006/relationships/font" Target="fonts/SourceCodePro-italic.fntdata"/><Relationship Id="rId4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ExtraBold-bold.fntdata"/><Relationship Id="rId50" Type="http://schemas.openxmlformats.org/officeDocument/2006/relationships/font" Target="fonts/Oswald-bold.fntdata"/><Relationship Id="rId52" Type="http://schemas.openxmlformats.org/officeDocument/2006/relationships/font" Target="fonts/Poppins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7720b81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7720b81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d5aae9e67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d5aae9e67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d5aae9e6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ed5aae9e6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d5aae9e67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ed5aae9e67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d5aae9e67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ed5aae9e67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ed5aae9e6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ed5aae9e6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d5aae9e6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ed5aae9e6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ed5aae9e67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ed5aae9e6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ed5aae9e67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ed5aae9e67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ed5aae9e67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ed5aae9e6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ed5aae9e6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ed5aae9e6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ed5aae9e6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ed5aae9e6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ed5aae9e6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ed5aae9e6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ed5aae9e67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ed5aae9e6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ed5aae9e67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ed5aae9e6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ed5aae9e67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ed5aae9e6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ed5aae9e67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ed5aae9e67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ed5aae9e6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ed5aae9e6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ed5aae9e67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ed5aae9e6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ed5aae9e67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ed5aae9e67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ed5aae9e67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ed5aae9e6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d5aae9e6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d5aae9e6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ed5aae9e67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ed5aae9e67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d5aae9e67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ed5aae9e67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ed5aae9e67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ed5aae9e67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ed5aae9e67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ed5aae9e67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ed5aae9e67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ed5aae9e67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ed5aae9e67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ed5aae9e67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d5aae9e67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d5aae9e6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d5aae9e67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d5aae9e67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d5aae9e6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d5aae9e6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d5aae9e6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d5aae9e6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d5aae9e6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d5aae9e6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d5aae9e67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d5aae9e67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22" Type="http://schemas.openxmlformats.org/officeDocument/2006/relationships/image" Target="../media/image36.png"/><Relationship Id="rId21" Type="http://schemas.openxmlformats.org/officeDocument/2006/relationships/image" Target="../media/image32.png"/><Relationship Id="rId24" Type="http://schemas.openxmlformats.org/officeDocument/2006/relationships/image" Target="../media/image28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26" Type="http://schemas.openxmlformats.org/officeDocument/2006/relationships/image" Target="../media/image29.png"/><Relationship Id="rId25" Type="http://schemas.openxmlformats.org/officeDocument/2006/relationships/image" Target="../media/image20.png"/><Relationship Id="rId28" Type="http://schemas.openxmlformats.org/officeDocument/2006/relationships/image" Target="../media/image33.png"/><Relationship Id="rId27" Type="http://schemas.openxmlformats.org/officeDocument/2006/relationships/image" Target="../media/image2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29" Type="http://schemas.openxmlformats.org/officeDocument/2006/relationships/image" Target="../media/image35.pn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31" Type="http://schemas.openxmlformats.org/officeDocument/2006/relationships/image" Target="../media/image25.png"/><Relationship Id="rId30" Type="http://schemas.openxmlformats.org/officeDocument/2006/relationships/image" Target="../media/image31.png"/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3" Type="http://schemas.openxmlformats.org/officeDocument/2006/relationships/image" Target="../media/image22.png"/><Relationship Id="rId12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image" Target="../media/image8.png"/><Relationship Id="rId17" Type="http://schemas.openxmlformats.org/officeDocument/2006/relationships/image" Target="../media/image18.png"/><Relationship Id="rId16" Type="http://schemas.openxmlformats.org/officeDocument/2006/relationships/image" Target="../media/image6.png"/><Relationship Id="rId19" Type="http://schemas.openxmlformats.org/officeDocument/2006/relationships/image" Target="../media/image12.png"/><Relationship Id="rId1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30.jpg"/><Relationship Id="rId9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27.png"/><Relationship Id="rId7" Type="http://schemas.openxmlformats.org/officeDocument/2006/relationships/image" Target="../media/image23.png"/><Relationship Id="rId8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22" Type="http://schemas.openxmlformats.org/officeDocument/2006/relationships/image" Target="../media/image36.png"/><Relationship Id="rId21" Type="http://schemas.openxmlformats.org/officeDocument/2006/relationships/image" Target="../media/image32.png"/><Relationship Id="rId24" Type="http://schemas.openxmlformats.org/officeDocument/2006/relationships/image" Target="../media/image28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26" Type="http://schemas.openxmlformats.org/officeDocument/2006/relationships/image" Target="../media/image24.png"/><Relationship Id="rId25" Type="http://schemas.openxmlformats.org/officeDocument/2006/relationships/image" Target="../media/image29.png"/><Relationship Id="rId28" Type="http://schemas.openxmlformats.org/officeDocument/2006/relationships/image" Target="../media/image35.png"/><Relationship Id="rId27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29" Type="http://schemas.openxmlformats.org/officeDocument/2006/relationships/image" Target="../media/image25.pn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30" Type="http://schemas.openxmlformats.org/officeDocument/2006/relationships/image" Target="../media/image31.png"/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3" Type="http://schemas.openxmlformats.org/officeDocument/2006/relationships/image" Target="../media/image22.png"/><Relationship Id="rId12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image" Target="../media/image8.png"/><Relationship Id="rId17" Type="http://schemas.openxmlformats.org/officeDocument/2006/relationships/image" Target="../media/image18.png"/><Relationship Id="rId16" Type="http://schemas.openxmlformats.org/officeDocument/2006/relationships/image" Target="../media/image6.png"/><Relationship Id="rId19" Type="http://schemas.openxmlformats.org/officeDocument/2006/relationships/image" Target="../media/image12.png"/><Relationship Id="rId18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Eduardo Munari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Departamento de Computação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Universidade Federal de São Carlos (UFSCar)</a:t>
            </a:r>
            <a:endParaRPr/>
          </a:p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Especialização em Infraestrutura de TI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dores no processo de desenvolvimento de software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2828944" y="2784458"/>
            <a:ext cx="971100" cy="738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2922653" y="2693652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2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403177" y="3296678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22"/>
          <p:cNvSpPr/>
          <p:nvPr/>
        </p:nvSpPr>
        <p:spPr>
          <a:xfrm>
            <a:off x="2828944" y="3890293"/>
            <a:ext cx="971100" cy="738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2922653" y="3799486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3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403177" y="4402513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22"/>
          <p:cNvSpPr/>
          <p:nvPr/>
        </p:nvSpPr>
        <p:spPr>
          <a:xfrm>
            <a:off x="832550" y="2287866"/>
            <a:ext cx="971100" cy="17073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888" y="4495707"/>
            <a:ext cx="474690" cy="155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2"/>
          <p:cNvCxnSpPr>
            <a:stCxn id="150" idx="3"/>
            <a:endCxn id="151" idx="2"/>
          </p:cNvCxnSpPr>
          <p:nvPr/>
        </p:nvCxnSpPr>
        <p:spPr>
          <a:xfrm flipH="1" rot="10800000">
            <a:off x="3800044" y="1741324"/>
            <a:ext cx="1193100" cy="3066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2"/>
          <p:cNvCxnSpPr>
            <a:stCxn id="150" idx="3"/>
            <a:endCxn id="153" idx="2"/>
          </p:cNvCxnSpPr>
          <p:nvPr/>
        </p:nvCxnSpPr>
        <p:spPr>
          <a:xfrm flipH="1" rot="10800000">
            <a:off x="3800044" y="1807624"/>
            <a:ext cx="1597500" cy="2403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2"/>
          <p:cNvCxnSpPr>
            <a:stCxn id="150" idx="3"/>
            <a:endCxn id="155" idx="2"/>
          </p:cNvCxnSpPr>
          <p:nvPr/>
        </p:nvCxnSpPr>
        <p:spPr>
          <a:xfrm flipH="1" rot="10800000">
            <a:off x="3800044" y="1866724"/>
            <a:ext cx="1984200" cy="1812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2"/>
          <p:cNvCxnSpPr>
            <a:stCxn id="150" idx="3"/>
            <a:endCxn id="157" idx="2"/>
          </p:cNvCxnSpPr>
          <p:nvPr/>
        </p:nvCxnSpPr>
        <p:spPr>
          <a:xfrm flipH="1" rot="10800000">
            <a:off x="3800044" y="1912924"/>
            <a:ext cx="2363700" cy="1350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2"/>
          <p:cNvCxnSpPr>
            <a:stCxn id="150" idx="3"/>
            <a:endCxn id="159" idx="2"/>
          </p:cNvCxnSpPr>
          <p:nvPr/>
        </p:nvCxnSpPr>
        <p:spPr>
          <a:xfrm flipH="1" rot="10800000">
            <a:off x="3800044" y="1988824"/>
            <a:ext cx="2837100" cy="591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2"/>
          <p:cNvCxnSpPr>
            <a:stCxn id="150" idx="3"/>
            <a:endCxn id="161" idx="2"/>
          </p:cNvCxnSpPr>
          <p:nvPr/>
        </p:nvCxnSpPr>
        <p:spPr>
          <a:xfrm>
            <a:off x="3800044" y="2047924"/>
            <a:ext cx="3219600" cy="36000"/>
          </a:xfrm>
          <a:prstGeom prst="curvedConnector4">
            <a:avLst>
              <a:gd fmla="val 47292" name="adj1"/>
              <a:gd fmla="val 663032" name="adj2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2"/>
          <p:cNvCxnSpPr>
            <a:stCxn id="150" idx="3"/>
            <a:endCxn id="163" idx="1"/>
          </p:cNvCxnSpPr>
          <p:nvPr/>
        </p:nvCxnSpPr>
        <p:spPr>
          <a:xfrm>
            <a:off x="3800044" y="2047924"/>
            <a:ext cx="3583200" cy="50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2"/>
          <p:cNvCxnSpPr>
            <a:stCxn id="150" idx="3"/>
            <a:endCxn id="165" idx="1"/>
          </p:cNvCxnSpPr>
          <p:nvPr/>
        </p:nvCxnSpPr>
        <p:spPr>
          <a:xfrm>
            <a:off x="3800044" y="2047924"/>
            <a:ext cx="3675600" cy="3639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2"/>
          <p:cNvCxnSpPr>
            <a:stCxn id="150" idx="3"/>
            <a:endCxn id="167" idx="1"/>
          </p:cNvCxnSpPr>
          <p:nvPr/>
        </p:nvCxnSpPr>
        <p:spPr>
          <a:xfrm>
            <a:off x="3800044" y="2047924"/>
            <a:ext cx="3867300" cy="644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2"/>
          <p:cNvCxnSpPr>
            <a:stCxn id="150" idx="3"/>
            <a:endCxn id="169" idx="1"/>
          </p:cNvCxnSpPr>
          <p:nvPr/>
        </p:nvCxnSpPr>
        <p:spPr>
          <a:xfrm>
            <a:off x="3800044" y="2047924"/>
            <a:ext cx="3782400" cy="1136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2"/>
          <p:cNvCxnSpPr>
            <a:stCxn id="150" idx="3"/>
            <a:endCxn id="171" idx="1"/>
          </p:cNvCxnSpPr>
          <p:nvPr/>
        </p:nvCxnSpPr>
        <p:spPr>
          <a:xfrm>
            <a:off x="3800044" y="2047924"/>
            <a:ext cx="3720900" cy="130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2"/>
          <p:cNvCxnSpPr>
            <a:stCxn id="150" idx="3"/>
            <a:endCxn id="173" idx="1"/>
          </p:cNvCxnSpPr>
          <p:nvPr/>
        </p:nvCxnSpPr>
        <p:spPr>
          <a:xfrm>
            <a:off x="3800044" y="2047924"/>
            <a:ext cx="3862200" cy="15090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2"/>
          <p:cNvCxnSpPr>
            <a:stCxn id="150" idx="3"/>
            <a:endCxn id="175" idx="1"/>
          </p:cNvCxnSpPr>
          <p:nvPr/>
        </p:nvCxnSpPr>
        <p:spPr>
          <a:xfrm>
            <a:off x="3800044" y="2047924"/>
            <a:ext cx="3733200" cy="18171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2"/>
          <p:cNvCxnSpPr>
            <a:stCxn id="150" idx="3"/>
            <a:endCxn id="177" idx="1"/>
          </p:cNvCxnSpPr>
          <p:nvPr/>
        </p:nvCxnSpPr>
        <p:spPr>
          <a:xfrm>
            <a:off x="3800044" y="2047924"/>
            <a:ext cx="3751200" cy="2121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2"/>
          <p:cNvCxnSpPr>
            <a:stCxn id="150" idx="3"/>
            <a:endCxn id="148" idx="0"/>
          </p:cNvCxnSpPr>
          <p:nvPr/>
        </p:nvCxnSpPr>
        <p:spPr>
          <a:xfrm>
            <a:off x="3800044" y="2047924"/>
            <a:ext cx="2837100" cy="24477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2"/>
          <p:cNvCxnSpPr>
            <a:stCxn id="150" idx="3"/>
            <a:endCxn id="180" idx="0"/>
          </p:cNvCxnSpPr>
          <p:nvPr/>
        </p:nvCxnSpPr>
        <p:spPr>
          <a:xfrm>
            <a:off x="3800044" y="2047924"/>
            <a:ext cx="3219600" cy="22566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2"/>
          <p:cNvCxnSpPr>
            <a:stCxn id="150" idx="3"/>
            <a:endCxn id="148" idx="0"/>
          </p:cNvCxnSpPr>
          <p:nvPr/>
        </p:nvCxnSpPr>
        <p:spPr>
          <a:xfrm>
            <a:off x="3800044" y="2047924"/>
            <a:ext cx="2837100" cy="24477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2"/>
          <p:cNvCxnSpPr>
            <a:stCxn id="150" idx="3"/>
            <a:endCxn id="183" idx="0"/>
          </p:cNvCxnSpPr>
          <p:nvPr/>
        </p:nvCxnSpPr>
        <p:spPr>
          <a:xfrm>
            <a:off x="3800044" y="2047924"/>
            <a:ext cx="2363700" cy="23589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2"/>
          <p:cNvCxnSpPr>
            <a:stCxn id="150" idx="3"/>
            <a:endCxn id="185" idx="0"/>
          </p:cNvCxnSpPr>
          <p:nvPr/>
        </p:nvCxnSpPr>
        <p:spPr>
          <a:xfrm>
            <a:off x="3800044" y="2047924"/>
            <a:ext cx="1984200" cy="23877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2"/>
          <p:cNvCxnSpPr>
            <a:stCxn id="150" idx="3"/>
            <a:endCxn id="187" idx="0"/>
          </p:cNvCxnSpPr>
          <p:nvPr/>
        </p:nvCxnSpPr>
        <p:spPr>
          <a:xfrm>
            <a:off x="3800044" y="2047924"/>
            <a:ext cx="1597500" cy="24486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2"/>
          <p:cNvCxnSpPr>
            <a:stCxn id="150" idx="3"/>
            <a:endCxn id="189" idx="0"/>
          </p:cNvCxnSpPr>
          <p:nvPr/>
        </p:nvCxnSpPr>
        <p:spPr>
          <a:xfrm>
            <a:off x="3800044" y="2047924"/>
            <a:ext cx="1193100" cy="24690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2"/>
          <p:cNvCxnSpPr>
            <a:stCxn id="141" idx="3"/>
            <a:endCxn id="151" idx="2"/>
          </p:cNvCxnSpPr>
          <p:nvPr/>
        </p:nvCxnSpPr>
        <p:spPr>
          <a:xfrm flipH="1" rot="10800000">
            <a:off x="3800044" y="1741358"/>
            <a:ext cx="1193100" cy="14124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2"/>
          <p:cNvCxnSpPr>
            <a:stCxn id="141" idx="3"/>
            <a:endCxn id="153" idx="2"/>
          </p:cNvCxnSpPr>
          <p:nvPr/>
        </p:nvCxnSpPr>
        <p:spPr>
          <a:xfrm flipH="1" rot="10800000">
            <a:off x="3800044" y="1807658"/>
            <a:ext cx="1597500" cy="13461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2"/>
          <p:cNvCxnSpPr>
            <a:stCxn id="141" idx="3"/>
            <a:endCxn id="155" idx="2"/>
          </p:cNvCxnSpPr>
          <p:nvPr/>
        </p:nvCxnSpPr>
        <p:spPr>
          <a:xfrm flipH="1" rot="10800000">
            <a:off x="3800044" y="1866758"/>
            <a:ext cx="1984200" cy="12870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2"/>
          <p:cNvCxnSpPr>
            <a:stCxn id="141" idx="3"/>
            <a:endCxn id="157" idx="2"/>
          </p:cNvCxnSpPr>
          <p:nvPr/>
        </p:nvCxnSpPr>
        <p:spPr>
          <a:xfrm flipH="1" rot="10800000">
            <a:off x="3800044" y="1912958"/>
            <a:ext cx="2363700" cy="1240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2"/>
          <p:cNvCxnSpPr>
            <a:stCxn id="141" idx="3"/>
            <a:endCxn id="159" idx="2"/>
          </p:cNvCxnSpPr>
          <p:nvPr/>
        </p:nvCxnSpPr>
        <p:spPr>
          <a:xfrm flipH="1" rot="10800000">
            <a:off x="3800044" y="1988858"/>
            <a:ext cx="2837100" cy="11649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2"/>
          <p:cNvCxnSpPr>
            <a:stCxn id="141" idx="3"/>
            <a:endCxn id="161" idx="2"/>
          </p:cNvCxnSpPr>
          <p:nvPr/>
        </p:nvCxnSpPr>
        <p:spPr>
          <a:xfrm flipH="1" rot="10800000">
            <a:off x="3800044" y="2083658"/>
            <a:ext cx="3219600" cy="10701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2"/>
          <p:cNvCxnSpPr/>
          <p:nvPr/>
        </p:nvCxnSpPr>
        <p:spPr>
          <a:xfrm flipH="1" rot="10800000">
            <a:off x="3865562" y="2487432"/>
            <a:ext cx="3635100" cy="675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2"/>
          <p:cNvCxnSpPr>
            <a:stCxn id="141" idx="3"/>
            <a:endCxn id="167" idx="1"/>
          </p:cNvCxnSpPr>
          <p:nvPr/>
        </p:nvCxnSpPr>
        <p:spPr>
          <a:xfrm flipH="1" rot="10800000">
            <a:off x="3800044" y="2692358"/>
            <a:ext cx="3867300" cy="461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2"/>
          <p:cNvCxnSpPr>
            <a:stCxn id="141" idx="3"/>
            <a:endCxn id="169" idx="1"/>
          </p:cNvCxnSpPr>
          <p:nvPr/>
        </p:nvCxnSpPr>
        <p:spPr>
          <a:xfrm>
            <a:off x="3800044" y="3153758"/>
            <a:ext cx="3782400" cy="306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2"/>
          <p:cNvCxnSpPr>
            <a:stCxn id="141" idx="3"/>
            <a:endCxn id="171" idx="1"/>
          </p:cNvCxnSpPr>
          <p:nvPr/>
        </p:nvCxnSpPr>
        <p:spPr>
          <a:xfrm>
            <a:off x="3800044" y="3153758"/>
            <a:ext cx="3720900" cy="202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2"/>
          <p:cNvCxnSpPr>
            <a:stCxn id="141" idx="3"/>
            <a:endCxn id="173" idx="1"/>
          </p:cNvCxnSpPr>
          <p:nvPr/>
        </p:nvCxnSpPr>
        <p:spPr>
          <a:xfrm>
            <a:off x="3800044" y="3153758"/>
            <a:ext cx="3862200" cy="4032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2"/>
          <p:cNvCxnSpPr>
            <a:stCxn id="141" idx="3"/>
            <a:endCxn id="175" idx="1"/>
          </p:cNvCxnSpPr>
          <p:nvPr/>
        </p:nvCxnSpPr>
        <p:spPr>
          <a:xfrm>
            <a:off x="3800044" y="3153758"/>
            <a:ext cx="3733200" cy="711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2"/>
          <p:cNvCxnSpPr>
            <a:stCxn id="141" idx="3"/>
            <a:endCxn id="177" idx="1"/>
          </p:cNvCxnSpPr>
          <p:nvPr/>
        </p:nvCxnSpPr>
        <p:spPr>
          <a:xfrm>
            <a:off x="3800044" y="3153758"/>
            <a:ext cx="3751200" cy="1016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2"/>
          <p:cNvCxnSpPr>
            <a:stCxn id="141" idx="3"/>
            <a:endCxn id="204" idx="0"/>
          </p:cNvCxnSpPr>
          <p:nvPr/>
        </p:nvCxnSpPr>
        <p:spPr>
          <a:xfrm>
            <a:off x="3800044" y="3153758"/>
            <a:ext cx="3555300" cy="1048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2"/>
          <p:cNvCxnSpPr>
            <a:stCxn id="141" idx="3"/>
            <a:endCxn id="148" idx="0"/>
          </p:cNvCxnSpPr>
          <p:nvPr/>
        </p:nvCxnSpPr>
        <p:spPr>
          <a:xfrm>
            <a:off x="3800044" y="3153758"/>
            <a:ext cx="2837100" cy="13419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2"/>
          <p:cNvCxnSpPr>
            <a:stCxn id="141" idx="3"/>
            <a:endCxn id="148" idx="0"/>
          </p:cNvCxnSpPr>
          <p:nvPr/>
        </p:nvCxnSpPr>
        <p:spPr>
          <a:xfrm>
            <a:off x="3800044" y="3153758"/>
            <a:ext cx="2837100" cy="13419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2"/>
          <p:cNvCxnSpPr>
            <a:stCxn id="141" idx="3"/>
            <a:endCxn id="183" idx="0"/>
          </p:cNvCxnSpPr>
          <p:nvPr/>
        </p:nvCxnSpPr>
        <p:spPr>
          <a:xfrm>
            <a:off x="3800044" y="3153758"/>
            <a:ext cx="2363700" cy="12531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2"/>
          <p:cNvCxnSpPr>
            <a:stCxn id="141" idx="3"/>
            <a:endCxn id="185" idx="0"/>
          </p:cNvCxnSpPr>
          <p:nvPr/>
        </p:nvCxnSpPr>
        <p:spPr>
          <a:xfrm>
            <a:off x="3800044" y="3153758"/>
            <a:ext cx="1984200" cy="12816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2"/>
          <p:cNvCxnSpPr>
            <a:stCxn id="141" idx="3"/>
            <a:endCxn id="187" idx="0"/>
          </p:cNvCxnSpPr>
          <p:nvPr/>
        </p:nvCxnSpPr>
        <p:spPr>
          <a:xfrm>
            <a:off x="3800044" y="3153758"/>
            <a:ext cx="1597500" cy="1342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2"/>
          <p:cNvCxnSpPr>
            <a:stCxn id="141" idx="3"/>
            <a:endCxn id="189" idx="0"/>
          </p:cNvCxnSpPr>
          <p:nvPr/>
        </p:nvCxnSpPr>
        <p:spPr>
          <a:xfrm>
            <a:off x="3800044" y="3153758"/>
            <a:ext cx="1193100" cy="13632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2"/>
          <p:cNvCxnSpPr>
            <a:stCxn id="144" idx="3"/>
            <a:endCxn id="151" idx="2"/>
          </p:cNvCxnSpPr>
          <p:nvPr/>
        </p:nvCxnSpPr>
        <p:spPr>
          <a:xfrm flipH="1" rot="10800000">
            <a:off x="3800044" y="1741393"/>
            <a:ext cx="1193100" cy="25182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2"/>
          <p:cNvCxnSpPr>
            <a:stCxn id="144" idx="3"/>
            <a:endCxn id="153" idx="2"/>
          </p:cNvCxnSpPr>
          <p:nvPr/>
        </p:nvCxnSpPr>
        <p:spPr>
          <a:xfrm flipH="1" rot="10800000">
            <a:off x="3800044" y="1807693"/>
            <a:ext cx="1597500" cy="2451900"/>
          </a:xfrm>
          <a:prstGeom prst="curvedConnector2">
            <a:avLst/>
          </a:prstGeom>
          <a:noFill/>
          <a:ln cap="flat" cmpd="sng" w="9525">
            <a:solidFill>
              <a:srgbClr val="F3114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2"/>
          <p:cNvCxnSpPr>
            <a:stCxn id="144" idx="3"/>
            <a:endCxn id="155" idx="2"/>
          </p:cNvCxnSpPr>
          <p:nvPr/>
        </p:nvCxnSpPr>
        <p:spPr>
          <a:xfrm flipH="1" rot="10800000">
            <a:off x="3800044" y="1866793"/>
            <a:ext cx="1984200" cy="23928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2"/>
          <p:cNvCxnSpPr>
            <a:stCxn id="144" idx="3"/>
            <a:endCxn id="157" idx="2"/>
          </p:cNvCxnSpPr>
          <p:nvPr/>
        </p:nvCxnSpPr>
        <p:spPr>
          <a:xfrm flipH="1" rot="10800000">
            <a:off x="3800044" y="1912993"/>
            <a:ext cx="2363700" cy="23466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2"/>
          <p:cNvCxnSpPr>
            <a:stCxn id="144" idx="3"/>
            <a:endCxn id="159" idx="2"/>
          </p:cNvCxnSpPr>
          <p:nvPr/>
        </p:nvCxnSpPr>
        <p:spPr>
          <a:xfrm flipH="1" rot="10800000">
            <a:off x="3800044" y="1988893"/>
            <a:ext cx="2837100" cy="22707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2"/>
          <p:cNvCxnSpPr>
            <a:stCxn id="144" idx="3"/>
            <a:endCxn id="159" idx="2"/>
          </p:cNvCxnSpPr>
          <p:nvPr/>
        </p:nvCxnSpPr>
        <p:spPr>
          <a:xfrm flipH="1" rot="10800000">
            <a:off x="3800044" y="1988893"/>
            <a:ext cx="2837100" cy="22707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2"/>
          <p:cNvCxnSpPr>
            <a:stCxn id="144" idx="3"/>
            <a:endCxn id="161" idx="2"/>
          </p:cNvCxnSpPr>
          <p:nvPr/>
        </p:nvCxnSpPr>
        <p:spPr>
          <a:xfrm flipH="1" rot="10800000">
            <a:off x="3800044" y="2083693"/>
            <a:ext cx="3219600" cy="21759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2"/>
          <p:cNvCxnSpPr>
            <a:stCxn id="144" idx="3"/>
            <a:endCxn id="163" idx="1"/>
          </p:cNvCxnSpPr>
          <p:nvPr/>
        </p:nvCxnSpPr>
        <p:spPr>
          <a:xfrm flipH="1" rot="10800000">
            <a:off x="3800044" y="2098393"/>
            <a:ext cx="3583200" cy="2161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2"/>
          <p:cNvCxnSpPr>
            <a:stCxn id="144" idx="3"/>
            <a:endCxn id="165" idx="1"/>
          </p:cNvCxnSpPr>
          <p:nvPr/>
        </p:nvCxnSpPr>
        <p:spPr>
          <a:xfrm flipH="1" rot="10800000">
            <a:off x="3800044" y="2411593"/>
            <a:ext cx="3675600" cy="18480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2"/>
          <p:cNvCxnSpPr>
            <a:stCxn id="144" idx="3"/>
            <a:endCxn id="167" idx="1"/>
          </p:cNvCxnSpPr>
          <p:nvPr/>
        </p:nvCxnSpPr>
        <p:spPr>
          <a:xfrm flipH="1" rot="10800000">
            <a:off x="3800044" y="2692393"/>
            <a:ext cx="3867300" cy="15672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2"/>
          <p:cNvCxnSpPr>
            <a:stCxn id="144" idx="3"/>
            <a:endCxn id="169" idx="1"/>
          </p:cNvCxnSpPr>
          <p:nvPr/>
        </p:nvCxnSpPr>
        <p:spPr>
          <a:xfrm flipH="1" rot="10800000">
            <a:off x="3800044" y="3184393"/>
            <a:ext cx="3782400" cy="1075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2"/>
          <p:cNvCxnSpPr>
            <a:stCxn id="144" idx="3"/>
            <a:endCxn id="171" idx="1"/>
          </p:cNvCxnSpPr>
          <p:nvPr/>
        </p:nvCxnSpPr>
        <p:spPr>
          <a:xfrm flipH="1" rot="10800000">
            <a:off x="3800044" y="3356293"/>
            <a:ext cx="3720900" cy="90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2"/>
          <p:cNvCxnSpPr>
            <a:stCxn id="144" idx="3"/>
            <a:endCxn id="173" idx="1"/>
          </p:cNvCxnSpPr>
          <p:nvPr/>
        </p:nvCxnSpPr>
        <p:spPr>
          <a:xfrm flipH="1" rot="10800000">
            <a:off x="3800044" y="3556993"/>
            <a:ext cx="3862200" cy="702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2"/>
          <p:cNvCxnSpPr>
            <a:stCxn id="144" idx="3"/>
            <a:endCxn id="175" idx="1"/>
          </p:cNvCxnSpPr>
          <p:nvPr/>
        </p:nvCxnSpPr>
        <p:spPr>
          <a:xfrm flipH="1" rot="10800000">
            <a:off x="3800044" y="3865093"/>
            <a:ext cx="3733200" cy="3945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2"/>
          <p:cNvCxnSpPr>
            <a:stCxn id="144" idx="3"/>
            <a:endCxn id="177" idx="1"/>
          </p:cNvCxnSpPr>
          <p:nvPr/>
        </p:nvCxnSpPr>
        <p:spPr>
          <a:xfrm flipH="1" rot="10800000">
            <a:off x="3800044" y="4169893"/>
            <a:ext cx="3751200" cy="89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2"/>
          <p:cNvCxnSpPr>
            <a:stCxn id="144" idx="3"/>
            <a:endCxn id="204" idx="0"/>
          </p:cNvCxnSpPr>
          <p:nvPr/>
        </p:nvCxnSpPr>
        <p:spPr>
          <a:xfrm flipH="1" rot="10800000">
            <a:off x="3800044" y="4202593"/>
            <a:ext cx="3555300" cy="57000"/>
          </a:xfrm>
          <a:prstGeom prst="curvedConnector4">
            <a:avLst>
              <a:gd fmla="val 47672" name="adj1"/>
              <a:gd fmla="val 454265" name="adj2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2"/>
          <p:cNvCxnSpPr>
            <a:stCxn id="144" idx="3"/>
            <a:endCxn id="148" idx="0"/>
          </p:cNvCxnSpPr>
          <p:nvPr/>
        </p:nvCxnSpPr>
        <p:spPr>
          <a:xfrm>
            <a:off x="3800044" y="4259593"/>
            <a:ext cx="2837100" cy="2361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2"/>
          <p:cNvCxnSpPr>
            <a:stCxn id="144" idx="3"/>
            <a:endCxn id="148" idx="0"/>
          </p:cNvCxnSpPr>
          <p:nvPr/>
        </p:nvCxnSpPr>
        <p:spPr>
          <a:xfrm>
            <a:off x="3800044" y="4259593"/>
            <a:ext cx="2837100" cy="2361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2"/>
          <p:cNvCxnSpPr>
            <a:stCxn id="144" idx="3"/>
            <a:endCxn id="183" idx="0"/>
          </p:cNvCxnSpPr>
          <p:nvPr/>
        </p:nvCxnSpPr>
        <p:spPr>
          <a:xfrm>
            <a:off x="3800044" y="4259593"/>
            <a:ext cx="2363700" cy="1473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2"/>
          <p:cNvCxnSpPr>
            <a:stCxn id="144" idx="3"/>
            <a:endCxn id="185" idx="0"/>
          </p:cNvCxnSpPr>
          <p:nvPr/>
        </p:nvCxnSpPr>
        <p:spPr>
          <a:xfrm>
            <a:off x="3800044" y="4259593"/>
            <a:ext cx="1984200" cy="1758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2"/>
          <p:cNvCxnSpPr>
            <a:stCxn id="144" idx="3"/>
            <a:endCxn id="187" idx="0"/>
          </p:cNvCxnSpPr>
          <p:nvPr/>
        </p:nvCxnSpPr>
        <p:spPr>
          <a:xfrm>
            <a:off x="3800044" y="4259593"/>
            <a:ext cx="1597500" cy="2370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2"/>
          <p:cNvCxnSpPr>
            <a:stCxn id="144" idx="3"/>
            <a:endCxn id="189" idx="0"/>
          </p:cNvCxnSpPr>
          <p:nvPr/>
        </p:nvCxnSpPr>
        <p:spPr>
          <a:xfrm>
            <a:off x="3800044" y="4259593"/>
            <a:ext cx="1193100" cy="2574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 b="-9144" l="-9157" r="-9157" t="-9156"/>
          <a:stretch/>
        </p:blipFill>
        <p:spPr>
          <a:xfrm>
            <a:off x="5640842" y="1578675"/>
            <a:ext cx="286674" cy="28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2565" y="3073579"/>
            <a:ext cx="728886" cy="22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3190" y="3747822"/>
            <a:ext cx="418290" cy="23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8">
            <a:alphaModFix/>
          </a:blip>
          <a:srcRect b="-7287" l="-7299" r="-7287" t="-7299"/>
          <a:stretch/>
        </p:blipFill>
        <p:spPr>
          <a:xfrm>
            <a:off x="5245204" y="1564166"/>
            <a:ext cx="304404" cy="24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9">
            <a:alphaModFix/>
          </a:blip>
          <a:srcRect b="-11094" l="-11094" r="-11094" t="-11094"/>
          <a:stretch/>
        </p:blipFill>
        <p:spPr>
          <a:xfrm>
            <a:off x="4872078" y="4517026"/>
            <a:ext cx="242290" cy="2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44293" y="4435494"/>
            <a:ext cx="279770" cy="27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11">
            <a:alphaModFix/>
          </a:blip>
          <a:srcRect b="-18210" l="-18210" r="-18196" t="-18196"/>
          <a:stretch/>
        </p:blipFill>
        <p:spPr>
          <a:xfrm>
            <a:off x="4872079" y="1528800"/>
            <a:ext cx="242291" cy="21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12">
            <a:alphaModFix/>
          </a:blip>
          <a:srcRect b="-10634" l="-10634" r="-10622" t="-10622"/>
          <a:stretch/>
        </p:blipFill>
        <p:spPr>
          <a:xfrm>
            <a:off x="6879785" y="4304452"/>
            <a:ext cx="279770" cy="24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13">
            <a:alphaModFix/>
          </a:blip>
          <a:srcRect b="-4632" l="-4632" r="-4632" t="-4632"/>
          <a:stretch/>
        </p:blipFill>
        <p:spPr>
          <a:xfrm>
            <a:off x="7662363" y="3459453"/>
            <a:ext cx="225346" cy="19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14">
            <a:alphaModFix/>
          </a:blip>
          <a:srcRect b="0" l="15828" r="15828" t="0"/>
          <a:stretch/>
        </p:blipFill>
        <p:spPr>
          <a:xfrm>
            <a:off x="7475726" y="2296600"/>
            <a:ext cx="304416" cy="23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15">
            <a:alphaModFix/>
          </a:blip>
          <a:srcRect b="-6740" l="10430" r="10430" t="-6740"/>
          <a:stretch/>
        </p:blipFill>
        <p:spPr>
          <a:xfrm>
            <a:off x="5998180" y="1667584"/>
            <a:ext cx="331033" cy="24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16">
            <a:alphaModFix/>
          </a:blip>
          <a:srcRect b="-7976" l="8290" r="8299" t="-7965"/>
          <a:stretch/>
        </p:blipFill>
        <p:spPr>
          <a:xfrm>
            <a:off x="6845223" y="1766917"/>
            <a:ext cx="348900" cy="31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7304" y="2529315"/>
            <a:ext cx="331020" cy="32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18">
            <a:alphaModFix/>
          </a:blip>
          <a:srcRect b="-6293" l="15132" r="15132" t="-6293"/>
          <a:stretch/>
        </p:blipFill>
        <p:spPr>
          <a:xfrm>
            <a:off x="7189849" y="4202587"/>
            <a:ext cx="331014" cy="27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19">
            <a:alphaModFix/>
          </a:blip>
          <a:srcRect b="-6818" l="-6830" r="-6818" t="-6830"/>
          <a:stretch/>
        </p:blipFill>
        <p:spPr>
          <a:xfrm>
            <a:off x="6524559" y="1766919"/>
            <a:ext cx="225347" cy="22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520867" y="3311131"/>
            <a:ext cx="728883" cy="9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21">
            <a:alphaModFix/>
          </a:blip>
          <a:srcRect b="-9693" l="-9680" r="-9680" t="-9681"/>
          <a:stretch/>
        </p:blipFill>
        <p:spPr>
          <a:xfrm>
            <a:off x="7551144" y="4053422"/>
            <a:ext cx="242294" cy="23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22">
            <a:alphaModFix/>
          </a:blip>
          <a:srcRect b="-7736" l="-7735" r="-7724" t="-7736"/>
          <a:stretch/>
        </p:blipFill>
        <p:spPr>
          <a:xfrm>
            <a:off x="5257529" y="4496520"/>
            <a:ext cx="279757" cy="27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856859" y="3210705"/>
            <a:ext cx="922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Sustentação</a:t>
            </a:r>
            <a:endParaRPr sz="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Governança</a:t>
            </a:r>
            <a:endParaRPr sz="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Segurança</a:t>
            </a:r>
            <a:endParaRPr sz="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924588" y="2912090"/>
            <a:ext cx="83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ED194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235" name="Google Shape;235;p22"/>
          <p:cNvCxnSpPr>
            <a:stCxn id="147" idx="3"/>
            <a:endCxn id="150" idx="1"/>
          </p:cNvCxnSpPr>
          <p:nvPr/>
        </p:nvCxnSpPr>
        <p:spPr>
          <a:xfrm flipH="1" rot="10800000">
            <a:off x="1803650" y="2048016"/>
            <a:ext cx="1025400" cy="10935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2"/>
          <p:cNvCxnSpPr>
            <a:stCxn id="147" idx="3"/>
            <a:endCxn id="141" idx="1"/>
          </p:cNvCxnSpPr>
          <p:nvPr/>
        </p:nvCxnSpPr>
        <p:spPr>
          <a:xfrm>
            <a:off x="1803650" y="3141516"/>
            <a:ext cx="1025400" cy="123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2"/>
          <p:cNvCxnSpPr>
            <a:stCxn id="147" idx="3"/>
            <a:endCxn id="144" idx="1"/>
          </p:cNvCxnSpPr>
          <p:nvPr/>
        </p:nvCxnSpPr>
        <p:spPr>
          <a:xfrm>
            <a:off x="1803650" y="3141516"/>
            <a:ext cx="1025400" cy="1118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83" name="Google Shape;183;p22"/>
          <p:cNvPicPr preferRelativeResize="0"/>
          <p:nvPr/>
        </p:nvPicPr>
        <p:blipFill rotWithShape="1">
          <a:blip r:embed="rId23">
            <a:alphaModFix/>
          </a:blip>
          <a:srcRect b="-7736" l="-7736" r="-7736" t="-7736"/>
          <a:stretch/>
        </p:blipFill>
        <p:spPr>
          <a:xfrm>
            <a:off x="6023812" y="4406898"/>
            <a:ext cx="279770" cy="27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24">
            <a:alphaModFix/>
          </a:blip>
          <a:srcRect b="-23551" l="-23551" r="-23551" t="-23551"/>
          <a:stretch/>
        </p:blipFill>
        <p:spPr>
          <a:xfrm>
            <a:off x="7383277" y="1962013"/>
            <a:ext cx="279772" cy="272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essor Icon 1556050" id="238" name="Google Shape;238;p2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157161" y="2696047"/>
            <a:ext cx="321785" cy="3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367016" y="2795781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" name="Google Shape;240;p22"/>
          <p:cNvSpPr/>
          <p:nvPr/>
        </p:nvSpPr>
        <p:spPr>
          <a:xfrm>
            <a:off x="926250" y="2197050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F311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ENABLING TEAMS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2828944" y="1678624"/>
            <a:ext cx="971100" cy="738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"/>
          <p:cNvSpPr/>
          <p:nvPr/>
        </p:nvSpPr>
        <p:spPr>
          <a:xfrm>
            <a:off x="2922653" y="1587818"/>
            <a:ext cx="783600" cy="1953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1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ofessor Icon 1556049" id="242" name="Google Shape;242;p22"/>
          <p:cNvPicPr preferRelativeResize="0"/>
          <p:nvPr/>
        </p:nvPicPr>
        <p:blipFill rotWithShape="1">
          <a:blip r:embed="rId26">
            <a:alphaModFix/>
          </a:blip>
          <a:srcRect b="0" l="13616" r="14678" t="0"/>
          <a:stretch/>
        </p:blipFill>
        <p:spPr>
          <a:xfrm>
            <a:off x="3199055" y="1928309"/>
            <a:ext cx="230736" cy="3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3403177" y="2190844"/>
            <a:ext cx="132600" cy="13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p2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139975" y="3035184"/>
            <a:ext cx="348895" cy="3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153532" y="4116705"/>
            <a:ext cx="321781" cy="36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29">
            <a:alphaModFix/>
          </a:blip>
          <a:srcRect b="-8933" l="-8920" r="-8920" t="-8921"/>
          <a:stretch/>
        </p:blipFill>
        <p:spPr>
          <a:xfrm>
            <a:off x="4566388" y="4591226"/>
            <a:ext cx="242308" cy="14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30">
            <a:alphaModFix/>
          </a:blip>
          <a:srcRect b="-12390" l="-12390" r="-12390" t="-12390"/>
          <a:stretch/>
        </p:blipFill>
        <p:spPr>
          <a:xfrm>
            <a:off x="4584724" y="1555029"/>
            <a:ext cx="205636" cy="15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31">
            <a:alphaModFix/>
          </a:blip>
          <a:srcRect b="10" l="17932" r="17932" t="0"/>
          <a:stretch/>
        </p:blipFill>
        <p:spPr>
          <a:xfrm>
            <a:off x="7766257" y="2943953"/>
            <a:ext cx="164803" cy="142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2"/>
          <p:cNvCxnSpPr>
            <a:stCxn id="150" idx="3"/>
            <a:endCxn id="248" idx="1"/>
          </p:cNvCxnSpPr>
          <p:nvPr/>
        </p:nvCxnSpPr>
        <p:spPr>
          <a:xfrm>
            <a:off x="3800044" y="2047924"/>
            <a:ext cx="3966300" cy="9672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2"/>
          <p:cNvCxnSpPr>
            <a:stCxn id="141" idx="3"/>
            <a:endCxn id="248" idx="1"/>
          </p:cNvCxnSpPr>
          <p:nvPr/>
        </p:nvCxnSpPr>
        <p:spPr>
          <a:xfrm flipH="1" rot="10800000">
            <a:off x="3800044" y="3015158"/>
            <a:ext cx="3966300" cy="138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2"/>
          <p:cNvCxnSpPr>
            <a:stCxn id="144" idx="3"/>
            <a:endCxn id="248" idx="1"/>
          </p:cNvCxnSpPr>
          <p:nvPr/>
        </p:nvCxnSpPr>
        <p:spPr>
          <a:xfrm flipH="1" rot="10800000">
            <a:off x="3800044" y="3015193"/>
            <a:ext cx="3966300" cy="12444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2"/>
          <p:cNvCxnSpPr>
            <a:stCxn id="150" idx="3"/>
            <a:endCxn id="247" idx="2"/>
          </p:cNvCxnSpPr>
          <p:nvPr/>
        </p:nvCxnSpPr>
        <p:spPr>
          <a:xfrm flipH="1" rot="10800000">
            <a:off x="3800044" y="1714924"/>
            <a:ext cx="887400" cy="3330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2"/>
          <p:cNvCxnSpPr>
            <a:stCxn id="150" idx="3"/>
            <a:endCxn id="246" idx="0"/>
          </p:cNvCxnSpPr>
          <p:nvPr/>
        </p:nvCxnSpPr>
        <p:spPr>
          <a:xfrm>
            <a:off x="3800044" y="2047924"/>
            <a:ext cx="887400" cy="2543400"/>
          </a:xfrm>
          <a:prstGeom prst="curvedConnector2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2"/>
          <p:cNvCxnSpPr>
            <a:stCxn id="141" idx="3"/>
            <a:endCxn id="247" idx="2"/>
          </p:cNvCxnSpPr>
          <p:nvPr/>
        </p:nvCxnSpPr>
        <p:spPr>
          <a:xfrm flipH="1" rot="10800000">
            <a:off x="3800044" y="1714958"/>
            <a:ext cx="887400" cy="14388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2"/>
          <p:cNvCxnSpPr>
            <a:stCxn id="141" idx="3"/>
            <a:endCxn id="246" idx="0"/>
          </p:cNvCxnSpPr>
          <p:nvPr/>
        </p:nvCxnSpPr>
        <p:spPr>
          <a:xfrm>
            <a:off x="3800044" y="3153758"/>
            <a:ext cx="887400" cy="1437600"/>
          </a:xfrm>
          <a:prstGeom prst="curvedConnector2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2"/>
          <p:cNvCxnSpPr>
            <a:stCxn id="144" idx="3"/>
            <a:endCxn id="247" idx="2"/>
          </p:cNvCxnSpPr>
          <p:nvPr/>
        </p:nvCxnSpPr>
        <p:spPr>
          <a:xfrm flipH="1" rot="10800000">
            <a:off x="3800044" y="1714993"/>
            <a:ext cx="887400" cy="25446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2"/>
          <p:cNvCxnSpPr>
            <a:stCxn id="144" idx="3"/>
            <a:endCxn id="246" idx="0"/>
          </p:cNvCxnSpPr>
          <p:nvPr/>
        </p:nvCxnSpPr>
        <p:spPr>
          <a:xfrm>
            <a:off x="3800044" y="4259593"/>
            <a:ext cx="887400" cy="3315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dores no processo de desenvolvimento de software</a:t>
            </a:r>
            <a:endParaRPr/>
          </a:p>
        </p:txBody>
      </p:sp>
      <p:grpSp>
        <p:nvGrpSpPr>
          <p:cNvPr id="263" name="Google Shape;263;p23"/>
          <p:cNvGrpSpPr/>
          <p:nvPr/>
        </p:nvGrpSpPr>
        <p:grpSpPr>
          <a:xfrm>
            <a:off x="311700" y="1713225"/>
            <a:ext cx="2522400" cy="1159525"/>
            <a:chOff x="311700" y="1713225"/>
            <a:chExt cx="2522400" cy="1159525"/>
          </a:xfrm>
        </p:grpSpPr>
        <p:sp>
          <p:nvSpPr>
            <p:cNvPr id="264" name="Google Shape;264;p23"/>
            <p:cNvSpPr/>
            <p:nvPr/>
          </p:nvSpPr>
          <p:spPr>
            <a:xfrm>
              <a:off x="1352575" y="17132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311700" y="2195650"/>
              <a:ext cx="2522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Inconsistência</a:t>
              </a: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na Infraestrutura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66" name="Google Shape;266;p23"/>
          <p:cNvGrpSpPr/>
          <p:nvPr/>
        </p:nvGrpSpPr>
        <p:grpSpPr>
          <a:xfrm>
            <a:off x="3240850" y="1713225"/>
            <a:ext cx="2522400" cy="913525"/>
            <a:chOff x="1261125" y="2089325"/>
            <a:chExt cx="2522400" cy="913525"/>
          </a:xfrm>
        </p:grpSpPr>
        <p:sp>
          <p:nvSpPr>
            <p:cNvPr id="267" name="Google Shape;267;p23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2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1261125" y="2571750"/>
              <a:ext cx="252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Escalabilidade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69" name="Google Shape;269;p23"/>
          <p:cNvGrpSpPr/>
          <p:nvPr/>
        </p:nvGrpSpPr>
        <p:grpSpPr>
          <a:xfrm>
            <a:off x="4756875" y="2934550"/>
            <a:ext cx="2522400" cy="1159525"/>
            <a:chOff x="1261125" y="2089325"/>
            <a:chExt cx="2522400" cy="1159525"/>
          </a:xfrm>
        </p:grpSpPr>
        <p:sp>
          <p:nvSpPr>
            <p:cNvPr id="270" name="Google Shape;270;p23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5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71" name="Google Shape;271;p23"/>
            <p:cNvSpPr txBox="1"/>
            <p:nvPr/>
          </p:nvSpPr>
          <p:spPr>
            <a:xfrm>
              <a:off x="1261125" y="2571750"/>
              <a:ext cx="2522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Reaproveitamento de Código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2" name="Google Shape;272;p23"/>
          <p:cNvGrpSpPr/>
          <p:nvPr/>
        </p:nvGrpSpPr>
        <p:grpSpPr>
          <a:xfrm>
            <a:off x="6170000" y="1713225"/>
            <a:ext cx="2522400" cy="913525"/>
            <a:chOff x="1261125" y="2089325"/>
            <a:chExt cx="2522400" cy="913525"/>
          </a:xfrm>
        </p:grpSpPr>
        <p:sp>
          <p:nvSpPr>
            <p:cNvPr id="273" name="Google Shape;273;p23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3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74" name="Google Shape;274;p23"/>
            <p:cNvSpPr txBox="1"/>
            <p:nvPr/>
          </p:nvSpPr>
          <p:spPr>
            <a:xfrm>
              <a:off x="1261125" y="2571750"/>
              <a:ext cx="252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Carga Cognitiva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5" name="Google Shape;275;p23"/>
          <p:cNvGrpSpPr/>
          <p:nvPr/>
        </p:nvGrpSpPr>
        <p:grpSpPr>
          <a:xfrm>
            <a:off x="1748725" y="2934550"/>
            <a:ext cx="2522400" cy="1405825"/>
            <a:chOff x="1261125" y="2089325"/>
            <a:chExt cx="2522400" cy="1405825"/>
          </a:xfrm>
        </p:grpSpPr>
        <p:sp>
          <p:nvSpPr>
            <p:cNvPr id="276" name="Google Shape;276;p23"/>
            <p:cNvSpPr/>
            <p:nvPr/>
          </p:nvSpPr>
          <p:spPr>
            <a:xfrm>
              <a:off x="2302000" y="2089325"/>
              <a:ext cx="516600" cy="516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4</a:t>
              </a:r>
              <a:endPara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77" name="Google Shape;277;p23"/>
            <p:cNvSpPr txBox="1"/>
            <p:nvPr/>
          </p:nvSpPr>
          <p:spPr>
            <a:xfrm>
              <a:off x="1261125" y="2571750"/>
              <a:ext cx="2522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Compliance com Segurança e Arquitetura</a:t>
              </a:r>
              <a:endParaRPr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288" name="Google Shape;288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Apresentação de componentes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Foco em um ambiente integrado, mas customizável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Ferramentas sugeridas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294" name="Google Shape;294;p26"/>
          <p:cNvSpPr/>
          <p:nvPr/>
        </p:nvSpPr>
        <p:spPr>
          <a:xfrm>
            <a:off x="311700" y="2863325"/>
            <a:ext cx="1601100" cy="7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Interface Gráfica</a:t>
            </a:r>
            <a:b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</a:br>
            <a:b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i="1" lang="pt-BR" sz="1000">
                <a:latin typeface="Source Code Pro"/>
                <a:ea typeface="Source Code Pro"/>
                <a:cs typeface="Source Code Pro"/>
                <a:sym typeface="Source Code Pro"/>
              </a:rPr>
              <a:t>Single Point of Interaction</a:t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2284650" y="2863325"/>
            <a:ext cx="890700" cy="7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GitOps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7417400" y="1852925"/>
            <a:ext cx="1182300" cy="77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Provider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7417400" y="2863325"/>
            <a:ext cx="1182300" cy="77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Provider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7417400" y="3873725"/>
            <a:ext cx="1182300" cy="77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Source Code Pro"/>
                <a:ea typeface="Source Code Pro"/>
                <a:cs typeface="Source Code Pro"/>
                <a:sym typeface="Source Code Pro"/>
              </a:rPr>
              <a:t>Cloud Provider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99" name="Google Shape;299;p26"/>
          <p:cNvGrpSpPr/>
          <p:nvPr/>
        </p:nvGrpSpPr>
        <p:grpSpPr>
          <a:xfrm>
            <a:off x="3651925" y="2360525"/>
            <a:ext cx="3288900" cy="1513202"/>
            <a:chOff x="3976400" y="2344500"/>
            <a:chExt cx="3288900" cy="1513202"/>
          </a:xfrm>
        </p:grpSpPr>
        <p:sp>
          <p:nvSpPr>
            <p:cNvPr id="300" name="Google Shape;300;p26"/>
            <p:cNvSpPr/>
            <p:nvPr/>
          </p:nvSpPr>
          <p:spPr>
            <a:xfrm>
              <a:off x="4353713" y="2851075"/>
              <a:ext cx="890700" cy="775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Source Code Pro"/>
                  <a:ea typeface="Source Code Pro"/>
                  <a:cs typeface="Source Code Pro"/>
                  <a:sym typeface="Source Code Pro"/>
                </a:rPr>
                <a:t>Platform Control Plane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921225" y="2849125"/>
              <a:ext cx="890700" cy="775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Source Code Pro"/>
                  <a:ea typeface="Source Code Pro"/>
                  <a:cs typeface="Source Code Pro"/>
                  <a:sym typeface="Source Code Pro"/>
                </a:rPr>
                <a:t>Cloud Control Plane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976400" y="2683202"/>
              <a:ext cx="3288900" cy="117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4980950" y="2344500"/>
              <a:ext cx="1279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Control Planes</a:t>
              </a:r>
              <a:endPara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304" name="Google Shape;304;p26"/>
          <p:cNvSpPr/>
          <p:nvPr/>
        </p:nvSpPr>
        <p:spPr>
          <a:xfrm>
            <a:off x="7231200" y="1566475"/>
            <a:ext cx="1601100" cy="334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5" name="Google Shape;305;p26"/>
          <p:cNvSpPr txBox="1"/>
          <p:nvPr/>
        </p:nvSpPr>
        <p:spPr>
          <a:xfrm>
            <a:off x="7331750" y="1227775"/>
            <a:ext cx="135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Cloud Providers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311" name="Google Shape;311;p27"/>
          <p:cNvSpPr/>
          <p:nvPr/>
        </p:nvSpPr>
        <p:spPr>
          <a:xfrm>
            <a:off x="7771325" y="1900350"/>
            <a:ext cx="1227000" cy="273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12" name="Google Shape;3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325" y="2907998"/>
            <a:ext cx="937274" cy="70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100" y="3744100"/>
            <a:ext cx="1128274" cy="6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5023" y="2142490"/>
            <a:ext cx="937275" cy="574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7"/>
          <p:cNvGrpSpPr/>
          <p:nvPr/>
        </p:nvGrpSpPr>
        <p:grpSpPr>
          <a:xfrm>
            <a:off x="5708350" y="1900350"/>
            <a:ext cx="1541824" cy="2730000"/>
            <a:chOff x="5627975" y="1824150"/>
            <a:chExt cx="1541824" cy="2730000"/>
          </a:xfrm>
        </p:grpSpPr>
        <p:pic>
          <p:nvPicPr>
            <p:cNvPr descr="Playing with Crossplane, for real | by Prune | Medium" id="316" name="Google Shape;316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7975" y="3019550"/>
              <a:ext cx="1541824" cy="32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7"/>
            <p:cNvSpPr/>
            <p:nvPr/>
          </p:nvSpPr>
          <p:spPr>
            <a:xfrm>
              <a:off x="5664075" y="1824150"/>
              <a:ext cx="1473900" cy="2730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18" name="Google Shape;318;p27"/>
          <p:cNvGrpSpPr/>
          <p:nvPr/>
        </p:nvGrpSpPr>
        <p:grpSpPr>
          <a:xfrm>
            <a:off x="3657513" y="1894650"/>
            <a:ext cx="1473900" cy="2730000"/>
            <a:chOff x="3552538" y="1818450"/>
            <a:chExt cx="1473900" cy="2730000"/>
          </a:xfrm>
        </p:grpSpPr>
        <p:pic>
          <p:nvPicPr>
            <p:cNvPr descr="Kubernetes Logo and symbol, meaning, history, PNG, brand" id="319" name="Google Shape;319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77362" y="2782460"/>
              <a:ext cx="1424275" cy="802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7"/>
            <p:cNvSpPr/>
            <p:nvPr/>
          </p:nvSpPr>
          <p:spPr>
            <a:xfrm>
              <a:off x="3552538" y="1818450"/>
              <a:ext cx="1473900" cy="2730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21" name="Google Shape;321;p27"/>
          <p:cNvGrpSpPr/>
          <p:nvPr/>
        </p:nvGrpSpPr>
        <p:grpSpPr>
          <a:xfrm>
            <a:off x="1779250" y="1900350"/>
            <a:ext cx="1306800" cy="2730000"/>
            <a:chOff x="1644200" y="1824150"/>
            <a:chExt cx="1306800" cy="2730000"/>
          </a:xfrm>
        </p:grpSpPr>
        <p:pic>
          <p:nvPicPr>
            <p:cNvPr descr="Modern Cloud Operations with EKS - nClouds" id="322" name="Google Shape;322;p27"/>
            <p:cNvPicPr preferRelativeResize="0"/>
            <p:nvPr/>
          </p:nvPicPr>
          <p:blipFill rotWithShape="1">
            <a:blip r:embed="rId8">
              <a:alphaModFix/>
            </a:blip>
            <a:srcRect b="0" l="26794" r="26030" t="0"/>
            <a:stretch/>
          </p:blipFill>
          <p:spPr>
            <a:xfrm>
              <a:off x="1644200" y="2260100"/>
              <a:ext cx="1306800" cy="1846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7"/>
            <p:cNvSpPr/>
            <p:nvPr/>
          </p:nvSpPr>
          <p:spPr>
            <a:xfrm>
              <a:off x="1680325" y="1824150"/>
              <a:ext cx="1227000" cy="2730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324" name="Google Shape;324;p27"/>
          <p:cNvSpPr/>
          <p:nvPr/>
        </p:nvSpPr>
        <p:spPr>
          <a:xfrm>
            <a:off x="329175" y="1900350"/>
            <a:ext cx="1028700" cy="273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Backstage – CNCF Store | Get stickers, t-shirts, hoodies, and more." id="325" name="Google Shape;32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1625" y="2639453"/>
            <a:ext cx="706153" cy="88304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7"/>
          <p:cNvSpPr txBox="1"/>
          <p:nvPr/>
        </p:nvSpPr>
        <p:spPr>
          <a:xfrm>
            <a:off x="72675" y="1561650"/>
            <a:ext cx="154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 Gráfica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7" name="Google Shape;327;p27"/>
          <p:cNvSpPr txBox="1"/>
          <p:nvPr/>
        </p:nvSpPr>
        <p:spPr>
          <a:xfrm>
            <a:off x="300525" y="3479638"/>
            <a:ext cx="10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Backstage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72675" y="4677425"/>
            <a:ext cx="154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Single Point of Interaction</a:t>
            </a:r>
            <a:endParaRPr i="1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2093050" y="1561650"/>
            <a:ext cx="67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GitOps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5628911" y="1561650"/>
            <a:ext cx="170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Cloud Control Plane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3467350" y="1561650"/>
            <a:ext cx="185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Platform Control Plane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7680212" y="1561650"/>
            <a:ext cx="138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Cloud Providers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3233551" y="1408500"/>
            <a:ext cx="4319700" cy="3569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4740000" y="1069800"/>
            <a:ext cx="13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Control Planes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413012" y="2808625"/>
            <a:ext cx="1079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/>
          <p:nvPr/>
        </p:nvSpPr>
        <p:spPr>
          <a:xfrm>
            <a:off x="517165" y="2709704"/>
            <a:ext cx="870900" cy="2127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2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2" name="Google Shape;342;p28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051242" y="3366622"/>
            <a:ext cx="147300" cy="1422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3" name="Google Shape;343;p28"/>
          <p:cNvSpPr/>
          <p:nvPr/>
        </p:nvSpPr>
        <p:spPr>
          <a:xfrm>
            <a:off x="413012" y="4013287"/>
            <a:ext cx="1079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"/>
          <p:cNvSpPr/>
          <p:nvPr/>
        </p:nvSpPr>
        <p:spPr>
          <a:xfrm>
            <a:off x="517165" y="3914365"/>
            <a:ext cx="870900" cy="2127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3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5" name="Google Shape;345;p28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051242" y="4571283"/>
            <a:ext cx="147300" cy="1422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6" name="Google Shape;3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389" y="4672806"/>
            <a:ext cx="527592" cy="169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28"/>
          <p:cNvCxnSpPr>
            <a:stCxn id="348" idx="6"/>
            <a:endCxn id="349" idx="2"/>
          </p:cNvCxnSpPr>
          <p:nvPr/>
        </p:nvCxnSpPr>
        <p:spPr>
          <a:xfrm flipH="1" rot="10800000">
            <a:off x="3517234" y="1672087"/>
            <a:ext cx="1525800" cy="15321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28"/>
          <p:cNvCxnSpPr>
            <a:stCxn id="348" idx="6"/>
            <a:endCxn id="351" idx="2"/>
          </p:cNvCxnSpPr>
          <p:nvPr/>
        </p:nvCxnSpPr>
        <p:spPr>
          <a:xfrm flipH="1" rot="10800000">
            <a:off x="3517234" y="1744387"/>
            <a:ext cx="1974900" cy="14598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8"/>
          <p:cNvCxnSpPr>
            <a:stCxn id="348" idx="6"/>
            <a:endCxn id="353" idx="2"/>
          </p:cNvCxnSpPr>
          <p:nvPr/>
        </p:nvCxnSpPr>
        <p:spPr>
          <a:xfrm flipH="1" rot="10800000">
            <a:off x="3517234" y="1808887"/>
            <a:ext cx="2404800" cy="13953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8"/>
          <p:cNvCxnSpPr>
            <a:stCxn id="348" idx="6"/>
            <a:endCxn id="355" idx="2"/>
          </p:cNvCxnSpPr>
          <p:nvPr/>
        </p:nvCxnSpPr>
        <p:spPr>
          <a:xfrm flipH="1" rot="10800000">
            <a:off x="3517234" y="1859287"/>
            <a:ext cx="2826600" cy="1344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8"/>
          <p:cNvCxnSpPr>
            <a:stCxn id="348" idx="6"/>
            <a:endCxn id="357" idx="2"/>
          </p:cNvCxnSpPr>
          <p:nvPr/>
        </p:nvCxnSpPr>
        <p:spPr>
          <a:xfrm flipH="1" rot="10800000">
            <a:off x="3517234" y="1941787"/>
            <a:ext cx="3353100" cy="12624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8"/>
          <p:cNvCxnSpPr>
            <a:stCxn id="348" idx="6"/>
            <a:endCxn id="359" idx="2"/>
          </p:cNvCxnSpPr>
          <p:nvPr/>
        </p:nvCxnSpPr>
        <p:spPr>
          <a:xfrm flipH="1" rot="10800000">
            <a:off x="3517234" y="2045287"/>
            <a:ext cx="3777900" cy="1158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8"/>
          <p:cNvCxnSpPr>
            <a:stCxn id="348" idx="6"/>
            <a:endCxn id="361" idx="1"/>
          </p:cNvCxnSpPr>
          <p:nvPr/>
        </p:nvCxnSpPr>
        <p:spPr>
          <a:xfrm flipH="1" rot="10800000">
            <a:off x="3517234" y="2061487"/>
            <a:ext cx="4182000" cy="1142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8"/>
          <p:cNvCxnSpPr>
            <a:stCxn id="348" idx="6"/>
            <a:endCxn id="363" idx="1"/>
          </p:cNvCxnSpPr>
          <p:nvPr/>
        </p:nvCxnSpPr>
        <p:spPr>
          <a:xfrm flipH="1" rot="10800000">
            <a:off x="3517234" y="2402587"/>
            <a:ext cx="4284900" cy="801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28"/>
          <p:cNvCxnSpPr>
            <a:stCxn id="348" idx="6"/>
            <a:endCxn id="365" idx="1"/>
          </p:cNvCxnSpPr>
          <p:nvPr/>
        </p:nvCxnSpPr>
        <p:spPr>
          <a:xfrm flipH="1" rot="10800000">
            <a:off x="3517234" y="2708287"/>
            <a:ext cx="4497900" cy="4959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28"/>
          <p:cNvCxnSpPr>
            <a:stCxn id="348" idx="6"/>
            <a:endCxn id="367" idx="1"/>
          </p:cNvCxnSpPr>
          <p:nvPr/>
        </p:nvCxnSpPr>
        <p:spPr>
          <a:xfrm>
            <a:off x="3517234" y="3204187"/>
            <a:ext cx="4403700" cy="40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28"/>
          <p:cNvCxnSpPr>
            <a:stCxn id="348" idx="6"/>
            <a:endCxn id="369" idx="1"/>
          </p:cNvCxnSpPr>
          <p:nvPr/>
        </p:nvCxnSpPr>
        <p:spPr>
          <a:xfrm>
            <a:off x="3517234" y="3204187"/>
            <a:ext cx="4335000" cy="227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28"/>
          <p:cNvCxnSpPr>
            <a:stCxn id="348" idx="6"/>
            <a:endCxn id="371" idx="1"/>
          </p:cNvCxnSpPr>
          <p:nvPr/>
        </p:nvCxnSpPr>
        <p:spPr>
          <a:xfrm>
            <a:off x="3517234" y="3204187"/>
            <a:ext cx="4492200" cy="4461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28"/>
          <p:cNvCxnSpPr>
            <a:stCxn id="348" idx="6"/>
            <a:endCxn id="373" idx="1"/>
          </p:cNvCxnSpPr>
          <p:nvPr/>
        </p:nvCxnSpPr>
        <p:spPr>
          <a:xfrm>
            <a:off x="3517234" y="3204187"/>
            <a:ext cx="4348800" cy="7815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28"/>
          <p:cNvCxnSpPr>
            <a:stCxn id="348" idx="6"/>
            <a:endCxn id="375" idx="1"/>
          </p:cNvCxnSpPr>
          <p:nvPr/>
        </p:nvCxnSpPr>
        <p:spPr>
          <a:xfrm>
            <a:off x="3517234" y="3204187"/>
            <a:ext cx="4368600" cy="111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28"/>
          <p:cNvCxnSpPr>
            <a:stCxn id="348" idx="6"/>
            <a:endCxn id="346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28"/>
          <p:cNvCxnSpPr>
            <a:stCxn id="348" idx="6"/>
            <a:endCxn id="378" idx="0"/>
          </p:cNvCxnSpPr>
          <p:nvPr/>
        </p:nvCxnSpPr>
        <p:spPr>
          <a:xfrm>
            <a:off x="3517234" y="3204187"/>
            <a:ext cx="3777900" cy="12603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28"/>
          <p:cNvCxnSpPr>
            <a:stCxn id="348" idx="6"/>
            <a:endCxn id="346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28"/>
          <p:cNvCxnSpPr>
            <a:stCxn id="348" idx="6"/>
            <a:endCxn id="381" idx="0"/>
          </p:cNvCxnSpPr>
          <p:nvPr/>
        </p:nvCxnSpPr>
        <p:spPr>
          <a:xfrm>
            <a:off x="3517234" y="3204187"/>
            <a:ext cx="2826600" cy="137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28"/>
          <p:cNvCxnSpPr>
            <a:stCxn id="348" idx="6"/>
            <a:endCxn id="383" idx="0"/>
          </p:cNvCxnSpPr>
          <p:nvPr/>
        </p:nvCxnSpPr>
        <p:spPr>
          <a:xfrm>
            <a:off x="3517234" y="3204187"/>
            <a:ext cx="2404800" cy="14031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28"/>
          <p:cNvCxnSpPr>
            <a:stCxn id="348" idx="6"/>
            <a:endCxn id="385" idx="0"/>
          </p:cNvCxnSpPr>
          <p:nvPr/>
        </p:nvCxnSpPr>
        <p:spPr>
          <a:xfrm>
            <a:off x="3517234" y="3204187"/>
            <a:ext cx="1974900" cy="14694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28"/>
          <p:cNvCxnSpPr>
            <a:stCxn id="348" idx="6"/>
            <a:endCxn id="387" idx="0"/>
          </p:cNvCxnSpPr>
          <p:nvPr/>
        </p:nvCxnSpPr>
        <p:spPr>
          <a:xfrm>
            <a:off x="3517234" y="3204187"/>
            <a:ext cx="1525800" cy="149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28"/>
          <p:cNvCxnSpPr>
            <a:stCxn id="348" idx="6"/>
            <a:endCxn id="375" idx="1"/>
          </p:cNvCxnSpPr>
          <p:nvPr/>
        </p:nvCxnSpPr>
        <p:spPr>
          <a:xfrm>
            <a:off x="3517234" y="3204187"/>
            <a:ext cx="4368600" cy="111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28"/>
          <p:cNvCxnSpPr>
            <a:stCxn id="348" idx="6"/>
            <a:endCxn id="390" idx="0"/>
          </p:cNvCxnSpPr>
          <p:nvPr/>
        </p:nvCxnSpPr>
        <p:spPr>
          <a:xfrm>
            <a:off x="3517234" y="3204187"/>
            <a:ext cx="4151100" cy="11493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28"/>
          <p:cNvCxnSpPr>
            <a:stCxn id="348" idx="6"/>
            <a:endCxn id="346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28"/>
          <p:cNvCxnSpPr>
            <a:stCxn id="348" idx="6"/>
            <a:endCxn id="346" idx="0"/>
          </p:cNvCxnSpPr>
          <p:nvPr/>
        </p:nvCxnSpPr>
        <p:spPr>
          <a:xfrm>
            <a:off x="3517234" y="3204187"/>
            <a:ext cx="3353100" cy="14685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8"/>
          <p:cNvCxnSpPr>
            <a:stCxn id="348" idx="6"/>
            <a:endCxn id="381" idx="0"/>
          </p:cNvCxnSpPr>
          <p:nvPr/>
        </p:nvCxnSpPr>
        <p:spPr>
          <a:xfrm>
            <a:off x="3517234" y="3204187"/>
            <a:ext cx="2826600" cy="137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8"/>
          <p:cNvCxnSpPr>
            <a:stCxn id="348" idx="6"/>
            <a:endCxn id="383" idx="0"/>
          </p:cNvCxnSpPr>
          <p:nvPr/>
        </p:nvCxnSpPr>
        <p:spPr>
          <a:xfrm>
            <a:off x="3517234" y="3204187"/>
            <a:ext cx="2404800" cy="14031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28"/>
          <p:cNvCxnSpPr>
            <a:stCxn id="348" idx="6"/>
            <a:endCxn id="385" idx="0"/>
          </p:cNvCxnSpPr>
          <p:nvPr/>
        </p:nvCxnSpPr>
        <p:spPr>
          <a:xfrm>
            <a:off x="3517234" y="3204187"/>
            <a:ext cx="1974900" cy="14694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28"/>
          <p:cNvCxnSpPr>
            <a:stCxn id="348" idx="6"/>
            <a:endCxn id="387" idx="0"/>
          </p:cNvCxnSpPr>
          <p:nvPr/>
        </p:nvCxnSpPr>
        <p:spPr>
          <a:xfrm>
            <a:off x="3517234" y="3204187"/>
            <a:ext cx="1525800" cy="14919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53" name="Google Shape;353;p28"/>
          <p:cNvPicPr preferRelativeResize="0"/>
          <p:nvPr/>
        </p:nvPicPr>
        <p:blipFill rotWithShape="1">
          <a:blip r:embed="rId5">
            <a:alphaModFix/>
          </a:blip>
          <a:srcRect b="-9144" l="-9157" r="-9157" t="-9156"/>
          <a:stretch/>
        </p:blipFill>
        <p:spPr>
          <a:xfrm>
            <a:off x="5762750" y="1495082"/>
            <a:ext cx="318621" cy="31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0871" y="3123584"/>
            <a:ext cx="810117" cy="24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994" y="3858084"/>
            <a:ext cx="464908" cy="25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8"/>
          <p:cNvPicPr preferRelativeResize="0"/>
          <p:nvPr/>
        </p:nvPicPr>
        <p:blipFill rotWithShape="1">
          <a:blip r:embed="rId8">
            <a:alphaModFix/>
          </a:blip>
          <a:srcRect b="-7287" l="-7299" r="-7287" t="-7299"/>
          <a:stretch/>
        </p:blipFill>
        <p:spPr>
          <a:xfrm>
            <a:off x="5323020" y="1479277"/>
            <a:ext cx="338330" cy="26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8"/>
          <p:cNvPicPr preferRelativeResize="0"/>
          <p:nvPr/>
        </p:nvPicPr>
        <p:blipFill rotWithShape="1">
          <a:blip r:embed="rId9">
            <a:alphaModFix/>
          </a:blip>
          <a:srcRect b="-11094" l="-11094" r="-11094" t="-11094"/>
          <a:stretch/>
        </p:blipFill>
        <p:spPr>
          <a:xfrm>
            <a:off x="4908310" y="4696030"/>
            <a:ext cx="269292" cy="25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6586" y="4607212"/>
            <a:ext cx="310949" cy="30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8"/>
          <p:cNvPicPr preferRelativeResize="0"/>
          <p:nvPr/>
        </p:nvPicPr>
        <p:blipFill rotWithShape="1">
          <a:blip r:embed="rId11">
            <a:alphaModFix/>
          </a:blip>
          <a:srcRect b="-18210" l="-18210" r="-18196" t="-18196"/>
          <a:stretch/>
        </p:blipFill>
        <p:spPr>
          <a:xfrm>
            <a:off x="4908311" y="1440750"/>
            <a:ext cx="269293" cy="2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/>
          <p:cNvPicPr preferRelativeResize="0"/>
          <p:nvPr/>
        </p:nvPicPr>
        <p:blipFill rotWithShape="1">
          <a:blip r:embed="rId12">
            <a:alphaModFix/>
          </a:blip>
          <a:srcRect b="-10634" l="-10634" r="-10622" t="-10622"/>
          <a:stretch/>
        </p:blipFill>
        <p:spPr>
          <a:xfrm>
            <a:off x="7139768" y="4464459"/>
            <a:ext cx="310950" cy="26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8"/>
          <p:cNvPicPr preferRelativeResize="0"/>
          <p:nvPr/>
        </p:nvPicPr>
        <p:blipFill rotWithShape="1">
          <a:blip r:embed="rId13">
            <a:alphaModFix/>
          </a:blip>
          <a:srcRect b="-4632" l="-4632" r="-4632" t="-4632"/>
          <a:stretch/>
        </p:blipFill>
        <p:spPr>
          <a:xfrm>
            <a:off x="8009563" y="3543944"/>
            <a:ext cx="250461" cy="2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8"/>
          <p:cNvPicPr preferRelativeResize="0"/>
          <p:nvPr/>
        </p:nvPicPr>
        <p:blipFill rotWithShape="1">
          <a:blip r:embed="rId14">
            <a:alphaModFix/>
          </a:blip>
          <a:srcRect b="0" l="15828" r="15828" t="0"/>
          <a:stretch/>
        </p:blipFill>
        <p:spPr>
          <a:xfrm>
            <a:off x="7802125" y="2277168"/>
            <a:ext cx="338341" cy="25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8"/>
          <p:cNvPicPr preferRelativeResize="0"/>
          <p:nvPr/>
        </p:nvPicPr>
        <p:blipFill rotWithShape="1">
          <a:blip r:embed="rId15">
            <a:alphaModFix/>
          </a:blip>
          <a:srcRect b="-6740" l="10430" r="10430" t="-6740"/>
          <a:stretch/>
        </p:blipFill>
        <p:spPr>
          <a:xfrm>
            <a:off x="6159912" y="1591938"/>
            <a:ext cx="367926" cy="2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8"/>
          <p:cNvPicPr preferRelativeResize="0"/>
          <p:nvPr/>
        </p:nvPicPr>
        <p:blipFill rotWithShape="1">
          <a:blip r:embed="rId16">
            <a:alphaModFix/>
          </a:blip>
          <a:srcRect b="-7976" l="8290" r="8299" t="-7965"/>
          <a:stretch/>
        </p:blipFill>
        <p:spPr>
          <a:xfrm>
            <a:off x="7101355" y="1700147"/>
            <a:ext cx="387784" cy="34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15054" y="2530680"/>
            <a:ext cx="367910" cy="35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8"/>
          <p:cNvPicPr preferRelativeResize="0"/>
          <p:nvPr/>
        </p:nvPicPr>
        <p:blipFill rotWithShape="1">
          <a:blip r:embed="rId18">
            <a:alphaModFix/>
          </a:blip>
          <a:srcRect b="-6293" l="15132" r="15132" t="-6293"/>
          <a:stretch/>
        </p:blipFill>
        <p:spPr>
          <a:xfrm>
            <a:off x="7484388" y="4353490"/>
            <a:ext cx="367904" cy="30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/>
          <p:cNvPicPr preferRelativeResize="0"/>
          <p:nvPr/>
        </p:nvPicPr>
        <p:blipFill rotWithShape="1">
          <a:blip r:embed="rId19">
            <a:alphaModFix/>
          </a:blip>
          <a:srcRect b="-6818" l="-6830" r="-6818" t="-6830"/>
          <a:stretch/>
        </p:blipFill>
        <p:spPr>
          <a:xfrm>
            <a:off x="6744954" y="1700149"/>
            <a:ext cx="250461" cy="2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52297" y="3382366"/>
            <a:ext cx="810117" cy="9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/>
          <p:cNvPicPr preferRelativeResize="0"/>
          <p:nvPr/>
        </p:nvPicPr>
        <p:blipFill rotWithShape="1">
          <a:blip r:embed="rId21">
            <a:alphaModFix/>
          </a:blip>
          <a:srcRect b="-9693" l="-9680" r="-9680" t="-9681"/>
          <a:stretch/>
        </p:blipFill>
        <p:spPr>
          <a:xfrm>
            <a:off x="7885948" y="4190995"/>
            <a:ext cx="269292" cy="25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8"/>
          <p:cNvPicPr preferRelativeResize="0"/>
          <p:nvPr/>
        </p:nvPicPr>
        <p:blipFill rotWithShape="1">
          <a:blip r:embed="rId22">
            <a:alphaModFix/>
          </a:blip>
          <a:srcRect b="-7736" l="-7735" r="-7724" t="-7736"/>
          <a:stretch/>
        </p:blipFill>
        <p:spPr>
          <a:xfrm>
            <a:off x="5336718" y="4673692"/>
            <a:ext cx="310935" cy="30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8"/>
          <p:cNvPicPr preferRelativeResize="0"/>
          <p:nvPr/>
        </p:nvPicPr>
        <p:blipFill rotWithShape="1">
          <a:blip r:embed="rId23">
            <a:alphaModFix/>
          </a:blip>
          <a:srcRect b="-7736" l="-7736" r="-7736" t="-7736"/>
          <a:stretch/>
        </p:blipFill>
        <p:spPr>
          <a:xfrm>
            <a:off x="6188400" y="4576060"/>
            <a:ext cx="310950" cy="30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8"/>
          <p:cNvPicPr preferRelativeResize="0"/>
          <p:nvPr/>
        </p:nvPicPr>
        <p:blipFill rotWithShape="1">
          <a:blip r:embed="rId24">
            <a:alphaModFix/>
          </a:blip>
          <a:srcRect b="-23551" l="-23551" r="-23551" t="-23551"/>
          <a:stretch/>
        </p:blipFill>
        <p:spPr>
          <a:xfrm>
            <a:off x="7699373" y="1912678"/>
            <a:ext cx="310948" cy="29732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8"/>
          <p:cNvSpPr/>
          <p:nvPr/>
        </p:nvSpPr>
        <p:spPr>
          <a:xfrm>
            <a:off x="413012" y="1603964"/>
            <a:ext cx="1079100" cy="804600"/>
          </a:xfrm>
          <a:prstGeom prst="roundRect">
            <a:avLst>
              <a:gd fmla="val 10272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8"/>
          <p:cNvSpPr/>
          <p:nvPr/>
        </p:nvSpPr>
        <p:spPr>
          <a:xfrm>
            <a:off x="517165" y="1505042"/>
            <a:ext cx="870900" cy="212700"/>
          </a:xfrm>
          <a:prstGeom prst="roundRect">
            <a:avLst>
              <a:gd fmla="val 50000" name="adj"/>
            </a:avLst>
          </a:prstGeom>
          <a:solidFill>
            <a:srgbClr val="0E2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SQUAD 1</a:t>
            </a:r>
            <a:endParaRPr b="1"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ofessor Icon 1556049" id="399" name="Google Shape;399;p28"/>
          <p:cNvPicPr preferRelativeResize="0"/>
          <p:nvPr/>
        </p:nvPicPr>
        <p:blipFill rotWithShape="1">
          <a:blip r:embed="rId25">
            <a:alphaModFix/>
          </a:blip>
          <a:srcRect b="0" l="13616" r="14678" t="0"/>
          <a:stretch/>
        </p:blipFill>
        <p:spPr>
          <a:xfrm>
            <a:off x="824371" y="1875963"/>
            <a:ext cx="256450" cy="34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3">
            <a:alphaModFix/>
          </a:blip>
          <a:srcRect b="6125" l="56942" r="9231" t="60048"/>
          <a:stretch/>
        </p:blipFill>
        <p:spPr>
          <a:xfrm>
            <a:off x="1051242" y="2161960"/>
            <a:ext cx="147300" cy="1422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1" name="Google Shape;401;p2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58707" y="3081758"/>
            <a:ext cx="387778" cy="34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73774" y="4259934"/>
            <a:ext cx="357643" cy="395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28"/>
          <p:cNvCxnSpPr>
            <a:stCxn id="397" idx="3"/>
            <a:endCxn id="348" idx="2"/>
          </p:cNvCxnSpPr>
          <p:nvPr/>
        </p:nvCxnSpPr>
        <p:spPr>
          <a:xfrm>
            <a:off x="1492112" y="2006264"/>
            <a:ext cx="1250700" cy="11979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28"/>
          <p:cNvCxnSpPr>
            <a:stCxn id="340" idx="3"/>
            <a:endCxn id="348" idx="2"/>
          </p:cNvCxnSpPr>
          <p:nvPr/>
        </p:nvCxnSpPr>
        <p:spPr>
          <a:xfrm flipH="1" rot="10800000">
            <a:off x="1492112" y="3204325"/>
            <a:ext cx="1250700" cy="66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28"/>
          <p:cNvCxnSpPr>
            <a:stCxn id="343" idx="3"/>
            <a:endCxn id="348" idx="2"/>
          </p:cNvCxnSpPr>
          <p:nvPr/>
        </p:nvCxnSpPr>
        <p:spPr>
          <a:xfrm flipH="1" rot="10800000">
            <a:off x="1492112" y="3204187"/>
            <a:ext cx="1250700" cy="1211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p28"/>
          <p:cNvSpPr/>
          <p:nvPr/>
        </p:nvSpPr>
        <p:spPr>
          <a:xfrm>
            <a:off x="2742934" y="2830687"/>
            <a:ext cx="774300" cy="747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 txBox="1"/>
          <p:nvPr/>
        </p:nvSpPr>
        <p:spPr>
          <a:xfrm>
            <a:off x="2897619" y="3067304"/>
            <a:ext cx="46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D194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IDP</a:t>
            </a:r>
            <a:endParaRPr sz="1000">
              <a:solidFill>
                <a:srgbClr val="ED194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407" name="Google Shape;407;p28"/>
          <p:cNvPicPr preferRelativeResize="0"/>
          <p:nvPr/>
        </p:nvPicPr>
        <p:blipFill rotWithShape="1">
          <a:blip r:embed="rId28">
            <a:alphaModFix/>
          </a:blip>
          <a:srcRect b="-8933" l="-8920" r="-8920" t="-8921"/>
          <a:stretch/>
        </p:blipFill>
        <p:spPr>
          <a:xfrm>
            <a:off x="4568552" y="4776862"/>
            <a:ext cx="269313" cy="1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8"/>
          <p:cNvPicPr preferRelativeResize="0"/>
          <p:nvPr/>
        </p:nvPicPr>
        <p:blipFill rotWithShape="1">
          <a:blip r:embed="rId29">
            <a:alphaModFix/>
          </a:blip>
          <a:srcRect b="10" l="17932" r="17932" t="0"/>
          <a:stretch/>
        </p:blipFill>
        <p:spPr>
          <a:xfrm>
            <a:off x="8125035" y="2982373"/>
            <a:ext cx="183168" cy="155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28"/>
          <p:cNvCxnSpPr>
            <a:stCxn id="348" idx="6"/>
            <a:endCxn id="408" idx="1"/>
          </p:cNvCxnSpPr>
          <p:nvPr/>
        </p:nvCxnSpPr>
        <p:spPr>
          <a:xfrm flipH="1" rot="10800000">
            <a:off x="3517234" y="3059887"/>
            <a:ext cx="4607700" cy="1443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28"/>
          <p:cNvCxnSpPr>
            <a:stCxn id="348" idx="6"/>
            <a:endCxn id="411" idx="2"/>
          </p:cNvCxnSpPr>
          <p:nvPr/>
        </p:nvCxnSpPr>
        <p:spPr>
          <a:xfrm flipH="1" rot="10800000">
            <a:off x="3517234" y="1643587"/>
            <a:ext cx="1185900" cy="15606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28"/>
          <p:cNvCxnSpPr>
            <a:stCxn id="348" idx="6"/>
            <a:endCxn id="407" idx="0"/>
          </p:cNvCxnSpPr>
          <p:nvPr/>
        </p:nvCxnSpPr>
        <p:spPr>
          <a:xfrm>
            <a:off x="3517234" y="3204187"/>
            <a:ext cx="1185900" cy="1572600"/>
          </a:xfrm>
          <a:prstGeom prst="curvedConnector2">
            <a:avLst/>
          </a:prstGeom>
          <a:noFill/>
          <a:ln cap="flat" cmpd="sng" w="9525">
            <a:solidFill>
              <a:srgbClr val="20BEC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411" name="Google Shape;411;p28"/>
          <p:cNvPicPr preferRelativeResize="0"/>
          <p:nvPr/>
        </p:nvPicPr>
        <p:blipFill rotWithShape="1">
          <a:blip r:embed="rId30">
            <a:alphaModFix/>
          </a:blip>
          <a:srcRect b="-12390" l="-12390" r="-12390" t="-12390"/>
          <a:stretch/>
        </p:blipFill>
        <p:spPr>
          <a:xfrm>
            <a:off x="4588931" y="1469323"/>
            <a:ext cx="228552" cy="17429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8"/>
          <p:cNvSpPr/>
          <p:nvPr/>
        </p:nvSpPr>
        <p:spPr>
          <a:xfrm>
            <a:off x="1928016" y="2194282"/>
            <a:ext cx="2388900" cy="446100"/>
          </a:xfrm>
          <a:prstGeom prst="roundRect">
            <a:avLst>
              <a:gd fmla="val 7251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SINGLE POINT OF INTERACTION </a:t>
            </a:r>
            <a:endParaRPr i="1"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8"/>
          <p:cNvSpPr/>
          <p:nvPr/>
        </p:nvSpPr>
        <p:spPr>
          <a:xfrm rot="10800000">
            <a:off x="3021317" y="2602627"/>
            <a:ext cx="203100" cy="128400"/>
          </a:xfrm>
          <a:prstGeom prst="triangle">
            <a:avLst>
              <a:gd fmla="val 50000" name="adj"/>
            </a:avLst>
          </a:prstGeom>
          <a:solidFill>
            <a:srgbClr val="EC2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sp>
        <p:nvSpPr>
          <p:cNvPr id="425" name="Google Shape;425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Conexão das ferramentas apresentadas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Foco na produtividade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Garantia de qualidade e segurança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Escala e governança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31" name="Google Shape;4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388" y="1655075"/>
            <a:ext cx="6585224" cy="28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Internal Developer Platform (IDP) </a:t>
            </a:r>
            <a:endParaRPr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Reduzindo a carga cognitiva e aumentando a produtividade dos times de desenvolvimento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37" name="Google Shape;4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00" y="1234175"/>
            <a:ext cx="3381375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43" name="Google Shape;4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550" y="1106000"/>
            <a:ext cx="3413740" cy="37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50" y="1824600"/>
            <a:ext cx="5002049" cy="21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50" name="Google Shape;4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63" y="1741850"/>
            <a:ext cx="7786074" cy="29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56" name="Google Shape;4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87" y="1446125"/>
            <a:ext cx="7046425" cy="36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62" name="Google Shape;4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88" y="1807675"/>
            <a:ext cx="7795825" cy="25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68" name="Google Shape;4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600" y="1056750"/>
            <a:ext cx="540067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74" name="Google Shape;4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25" y="1933875"/>
            <a:ext cx="8448750" cy="16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51" y="1339900"/>
            <a:ext cx="8215076" cy="352992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de arquitetura de IDP</a:t>
            </a:r>
            <a:endParaRPr/>
          </a:p>
        </p:txBody>
      </p:sp>
      <p:pic>
        <p:nvPicPr>
          <p:cNvPr id="486" name="Google Shape;4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63" y="2024638"/>
            <a:ext cx="54006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1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Casos de uso e métricas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Índice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Introdução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Desafios e dores no processo de desenvolvimento de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Internal Developer Platform (IDP)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Proposta de arquitetura de IDP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Casos de uso e métricas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Conclusão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Casos de uso e métricas</a:t>
            </a:r>
            <a:endParaRPr/>
          </a:p>
        </p:txBody>
      </p:sp>
      <p:sp>
        <p:nvSpPr>
          <p:cNvPr id="497" name="Google Shape;497;p4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Arquitetura modelo</a:t>
            </a:r>
            <a:r>
              <a:rPr lang="pt-BR"/>
              <a:t> em </a:t>
            </a:r>
            <a:r>
              <a:rPr i="1" lang="pt-BR"/>
              <a:t>template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Condições operacionais necessárias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Governança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Segurança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Qualidade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Escalabilidade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Expansão para 3 países em </a:t>
            </a:r>
            <a:r>
              <a:rPr b="1" lang="pt-BR"/>
              <a:t>tempo recorde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Casos de uso e métricas</a:t>
            </a:r>
            <a:endParaRPr/>
          </a:p>
        </p:txBody>
      </p:sp>
      <p:sp>
        <p:nvSpPr>
          <p:cNvPr id="503" name="Google Shape;503;p4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pt-BR"/>
              <a:t>Time to Market</a:t>
            </a:r>
            <a:r>
              <a:rPr lang="pt-BR"/>
              <a:t> reduzido em </a:t>
            </a:r>
            <a:r>
              <a:rPr b="1" lang="pt-BR"/>
              <a:t>70%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Menos </a:t>
            </a:r>
            <a:r>
              <a:rPr b="1" lang="pt-BR"/>
              <a:t>20%</a:t>
            </a:r>
            <a:r>
              <a:rPr lang="pt-BR"/>
              <a:t> em alocação de recursos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514" name="Google Shape;514;p4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</a:t>
            </a:r>
            <a:r>
              <a:rPr lang="pt-BR"/>
              <a:t>edução da carga cognitiva nos times de desenvolvimento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Melhora na governança das soluções desenvolvidas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Foco no produto e aumento da produtividade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520" name="Google Shape;520;p4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pt-BR"/>
              <a:t>Time to Market</a:t>
            </a:r>
            <a:r>
              <a:rPr lang="pt-BR"/>
              <a:t> competitivo</a:t>
            </a:r>
            <a:r>
              <a:rPr lang="pt-BR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Alta qualidade em produção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Melhora na saúde mental e </a:t>
            </a:r>
            <a:r>
              <a:rPr i="1" lang="pt-BR"/>
              <a:t>attrition</a:t>
            </a:r>
            <a:r>
              <a:rPr lang="pt-BR"/>
              <a:t> de pessoas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Obrigado!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468825"/>
            <a:ext cx="5099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demanda de trabalho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Constante aprendizado de novas tecnologias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Prazos apertados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complexidade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650" y="705400"/>
            <a:ext cx="3732700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530400" y="1154825"/>
            <a:ext cx="75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Java</a:t>
            </a: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189975" y="1570625"/>
            <a:ext cx="9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Golang</a:t>
            </a: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787050" y="166535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Spring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652475" y="1992450"/>
            <a:ext cx="12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Quarkus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562775" y="2289200"/>
            <a:ext cx="13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JavaScript?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380875" y="2905050"/>
            <a:ext cx="88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VueJS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391800" y="3246950"/>
            <a:ext cx="9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Vanilla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272550" y="3976400"/>
            <a:ext cx="9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NestJS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908375" y="2750900"/>
            <a:ext cx="12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Angular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350475" y="3883375"/>
            <a:ext cx="12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React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2173300" y="3308275"/>
            <a:ext cx="9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NextJS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652475" y="3883375"/>
            <a:ext cx="13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TypeScript</a:t>
            </a:r>
            <a:r>
              <a:rPr b="1" lang="pt-BR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592800" y="811325"/>
            <a:ext cx="9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Kotlin</a:t>
            </a: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562775" y="978925"/>
            <a:ext cx="48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766950" y="880600"/>
            <a:ext cx="7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C++?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572000" y="1530750"/>
            <a:ext cx="56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C#?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300175" y="1784725"/>
            <a:ext cx="7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Swift</a:t>
            </a: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650" y="673375"/>
            <a:ext cx="3732700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5804575" y="1595475"/>
            <a:ext cx="93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QAOps?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484800" y="1595475"/>
            <a:ext cx="112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DevOps?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835750" y="2750275"/>
            <a:ext cx="129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Full Cycle?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839925" y="2832575"/>
            <a:ext cx="141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DevSecOps?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563" y="1049475"/>
            <a:ext cx="3732700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4966238" y="1356600"/>
            <a:ext cx="150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Quiet quitting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673663" y="4228900"/>
            <a:ext cx="206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Pedido de demissão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097638" y="2053525"/>
            <a:ext cx="13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Afastamento</a:t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281463" y="1917200"/>
            <a:ext cx="101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Burnout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dores no processo de desenvolvimento de software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